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58" r:id="rId1"/>
  </p:sldMasterIdLst>
  <p:notesMasterIdLst>
    <p:notesMasterId r:id="rId17"/>
  </p:notesMasterIdLst>
  <p:sldIdLst>
    <p:sldId id="322" r:id="rId2"/>
    <p:sldId id="336" r:id="rId3"/>
    <p:sldId id="337" r:id="rId4"/>
    <p:sldId id="338" r:id="rId5"/>
    <p:sldId id="342" r:id="rId6"/>
    <p:sldId id="339" r:id="rId7"/>
    <p:sldId id="340" r:id="rId8"/>
    <p:sldId id="341" r:id="rId9"/>
    <p:sldId id="343" r:id="rId10"/>
    <p:sldId id="344" r:id="rId11"/>
    <p:sldId id="345" r:id="rId12"/>
    <p:sldId id="347" r:id="rId13"/>
    <p:sldId id="348" r:id="rId14"/>
    <p:sldId id="346" r:id="rId15"/>
    <p:sldId id="276" r:id="rId16"/>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DBD"/>
    <a:srgbClr val="E8E8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horzBarState="maximized">
    <p:restoredLeft sz="15571" autoAdjust="0"/>
    <p:restoredTop sz="98876" autoAdjust="0"/>
  </p:normalViewPr>
  <p:slideViewPr>
    <p:cSldViewPr snapToObjects="1">
      <p:cViewPr varScale="1">
        <p:scale>
          <a:sx n="86" d="100"/>
          <a:sy n="86" d="100"/>
        </p:scale>
        <p:origin x="-1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Objects="1">
      <p:cViewPr varScale="1">
        <p:scale>
          <a:sx n="79" d="100"/>
          <a:sy n="79" d="100"/>
        </p:scale>
        <p:origin x="-24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8233233-90D7-A643-8CAC-0F302741791C}" type="datetime1">
              <a:rPr lang="ja-JP" altLang="en-US"/>
              <a:pPr/>
              <a:t>20/04/22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3A4C771-24C3-9D4B-938B-2692F06B36DF}" type="slidenum">
              <a:rPr lang="ja-JP" altLang="en-US"/>
              <a:pPr/>
              <a:t>‹#›</a:t>
            </a:fld>
            <a:endParaRPr lang="ja-JP" altLang="en-US"/>
          </a:p>
        </p:txBody>
      </p:sp>
    </p:spTree>
    <p:extLst>
      <p:ext uri="{BB962C8B-B14F-4D97-AF65-F5344CB8AC3E}">
        <p14:creationId xmlns:p14="http://schemas.microsoft.com/office/powerpoint/2010/main" val="55058088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111"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ja-JP" altLang="en-US">
              <a:latin typeface="Calibri" charset="0"/>
              <a:ea typeface="ＭＳ Ｐゴシック" charset="0"/>
              <a:cs typeface="ＭＳ Ｐゴシック" charset="0"/>
            </a:endParaRPr>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D5E729F2-A76F-3E48-B755-A6D192565A49}" type="slidenum">
              <a:rPr lang="ja-JP" altLang="en-US" sz="1200">
                <a:latin typeface="Calibri" charset="0"/>
              </a:rPr>
              <a:pPr/>
              <a:t>1</a:t>
            </a:fld>
            <a:endParaRPr lang="ja-JP" alt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10</a:t>
            </a:fld>
            <a:endParaRPr lang="ja-JP" alt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11</a:t>
            </a:fld>
            <a:endParaRPr lang="ja-JP" alt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12</a:t>
            </a:fld>
            <a:endParaRPr lang="ja-JP" alt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13</a:t>
            </a:fld>
            <a:endParaRPr lang="ja-JP" alt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14</a:t>
            </a:fld>
            <a:endParaRPr lang="ja-JP" alt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2</a:t>
            </a:fld>
            <a:endParaRPr lang="ja-JP" alt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3</a:t>
            </a:fld>
            <a:endParaRPr lang="ja-JP" alt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4</a:t>
            </a:fld>
            <a:endParaRPr lang="ja-JP" alt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5</a:t>
            </a:fld>
            <a:endParaRPr lang="ja-JP" alt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6</a:t>
            </a:fld>
            <a:endParaRPr lang="ja-JP" alt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7</a:t>
            </a:fld>
            <a:endParaRPr lang="ja-JP" alt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8</a:t>
            </a:fld>
            <a:endParaRPr lang="ja-JP" alt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r>
              <a:rPr lang="ja-JP" altLang="en-US" dirty="0" smtClean="0">
                <a:latin typeface="Calibri" charset="0"/>
                <a:ea typeface="ＭＳ Ｐゴシック" charset="0"/>
                <a:cs typeface="ＭＳ Ｐゴシック" charset="0"/>
              </a:rPr>
              <a:t>今日お伝えしたいことは、１点のみ。</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が国内でも動き出したということです。</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古くは２００１年ボランティア的にオンラインメールでの紛争解決が試みられたが、その後、停滞。２０１１年に越境電子商取引に限定した </a:t>
            </a:r>
            <a:r>
              <a:rPr lang="en-US" altLang="ja-JP" dirty="0" smtClean="0">
                <a:latin typeface="Calibri" charset="0"/>
                <a:ea typeface="ＭＳ Ｐゴシック" charset="0"/>
                <a:cs typeface="ＭＳ Ｐゴシック" charset="0"/>
              </a:rPr>
              <a:t>ODR</a:t>
            </a:r>
            <a:r>
              <a:rPr lang="ja-JP" altLang="en-US" dirty="0" smtClean="0">
                <a:latin typeface="Calibri" charset="0"/>
                <a:ea typeface="ＭＳ Ｐゴシック" charset="0"/>
                <a:cs typeface="ＭＳ Ｐゴシック" charset="0"/>
              </a:rPr>
              <a:t>的なサービスを</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消費者庁、国民生活センターで開始。年間５０００件程度の越境取引の苦情を提携先の外国機関との協力で開始。</a:t>
            </a: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２０１７年よりシステムを内製化して、提携先を増やしている。スマホ対応を開始して、件数はさらに増加し７０００件／年間。</a:t>
            </a:r>
            <a:endParaRPr lang="en-US" altLang="ja-JP" dirty="0" smtClean="0">
              <a:latin typeface="Calibri" charset="0"/>
              <a:ea typeface="ＭＳ Ｐゴシック" charset="0"/>
              <a:cs typeface="ＭＳ Ｐゴシック" charset="0"/>
            </a:endParaRPr>
          </a:p>
          <a:p>
            <a:pPr>
              <a:spcBef>
                <a:spcPct val="0"/>
              </a:spcBef>
            </a:pPr>
            <a:endParaRPr lang="en-US" altLang="ja-JP" dirty="0" smtClean="0">
              <a:latin typeface="Calibri" charset="0"/>
              <a:ea typeface="ＭＳ Ｐゴシック" charset="0"/>
              <a:cs typeface="ＭＳ Ｐゴシック" charset="0"/>
            </a:endParaRPr>
          </a:p>
          <a:p>
            <a:pPr>
              <a:spcBef>
                <a:spcPct val="0"/>
              </a:spcBef>
            </a:pPr>
            <a:r>
              <a:rPr lang="ja-JP" altLang="en-US" dirty="0" smtClean="0">
                <a:latin typeface="Calibri" charset="0"/>
                <a:ea typeface="ＭＳ Ｐゴシック" charset="0"/>
                <a:cs typeface="ＭＳ Ｐゴシック" charset="0"/>
              </a:rPr>
              <a:t>また昨年から今年にかけて国内でも動きが加速。</a:t>
            </a:r>
            <a:endParaRPr lang="en-US" altLang="ja-JP" dirty="0" smtClean="0">
              <a:latin typeface="Calibri" charset="0"/>
              <a:ea typeface="ＭＳ Ｐゴシック" charset="0"/>
              <a:cs typeface="ＭＳ Ｐゴシック" charset="0"/>
            </a:endParaRPr>
          </a:p>
          <a:p>
            <a:r>
              <a:rPr lang="ja-JP" altLang="en-US" sz="1200" dirty="0" smtClean="0">
                <a:solidFill>
                  <a:srgbClr val="FF0000"/>
                </a:solidFill>
              </a:rPr>
              <a:t>日本でも公的機関が具体的な動きを開始</a:t>
            </a:r>
          </a:p>
          <a:p>
            <a:r>
              <a:rPr lang="ja-JP" altLang="en-US" sz="1200" dirty="0" smtClean="0">
                <a:solidFill>
                  <a:srgbClr val="FF0000"/>
                </a:solidFill>
              </a:rPr>
              <a:t>　　　　　　日本経済再生本部　裁判手続き等の</a:t>
            </a:r>
            <a:r>
              <a:rPr lang="en-US" altLang="ja-JP" sz="1200" dirty="0" smtClean="0">
                <a:solidFill>
                  <a:srgbClr val="FF0000"/>
                </a:solidFill>
              </a:rPr>
              <a:t>IT</a:t>
            </a:r>
            <a:r>
              <a:rPr lang="ja-JP" altLang="en-US" sz="1200" dirty="0" smtClean="0">
                <a:solidFill>
                  <a:srgbClr val="FF0000"/>
                </a:solidFill>
              </a:rPr>
              <a:t>化検討会（いわゆる司法の</a:t>
            </a:r>
            <a:r>
              <a:rPr lang="en-US" altLang="ja-JP" sz="1200" dirty="0" smtClean="0">
                <a:solidFill>
                  <a:srgbClr val="FF0000"/>
                </a:solidFill>
              </a:rPr>
              <a:t>IT</a:t>
            </a:r>
            <a:r>
              <a:rPr lang="ja-JP" altLang="en-US" sz="1200" dirty="0" smtClean="0">
                <a:solidFill>
                  <a:srgbClr val="FF0000"/>
                </a:solidFill>
              </a:rPr>
              <a:t>化）を推進。</a:t>
            </a:r>
          </a:p>
          <a:p>
            <a:r>
              <a:rPr lang="ja-JP" altLang="en-US" sz="1200" dirty="0" smtClean="0">
                <a:solidFill>
                  <a:srgbClr val="FF0000"/>
                </a:solidFill>
              </a:rPr>
              <a:t>　　　　　　消費者庁　　　　　　　第４期消費者基本計画のあり方で、</a:t>
            </a:r>
            <a:r>
              <a:rPr lang="en-US" altLang="ja-JP" sz="1200" dirty="0" smtClean="0">
                <a:solidFill>
                  <a:srgbClr val="FF0000"/>
                </a:solidFill>
              </a:rPr>
              <a:t>ODR</a:t>
            </a:r>
            <a:r>
              <a:rPr lang="ja-JP" altLang="en-US" sz="1200" dirty="0" smtClean="0">
                <a:solidFill>
                  <a:srgbClr val="FF0000"/>
                </a:solidFill>
              </a:rPr>
              <a:t>の普及を提言。</a:t>
            </a:r>
          </a:p>
          <a:p>
            <a:r>
              <a:rPr lang="ja-JP" altLang="en-US" sz="1200" dirty="0" smtClean="0">
                <a:solidFill>
                  <a:srgbClr val="FF0000"/>
                </a:solidFill>
              </a:rPr>
              <a:t>　　　　　　日本</a:t>
            </a:r>
            <a:r>
              <a:rPr lang="en-US" altLang="ja-JP" sz="1200" dirty="0" smtClean="0">
                <a:solidFill>
                  <a:srgbClr val="FF0000"/>
                </a:solidFill>
              </a:rPr>
              <a:t>ADR</a:t>
            </a:r>
            <a:r>
              <a:rPr lang="ja-JP" altLang="en-US" sz="1200" dirty="0" smtClean="0">
                <a:solidFill>
                  <a:srgbClr val="FF0000"/>
                </a:solidFill>
              </a:rPr>
              <a:t>協会　　　　</a:t>
            </a:r>
            <a:endParaRPr lang="en-US" altLang="ja-JP" sz="1200" dirty="0" smtClean="0">
              <a:solidFill>
                <a:srgbClr val="FF0000"/>
              </a:solidFill>
            </a:endParaRPr>
          </a:p>
          <a:p>
            <a:r>
              <a:rPr lang="ja-JP" altLang="ja-JP" sz="1200" dirty="0" smtClean="0">
                <a:solidFill>
                  <a:srgbClr val="FF0000"/>
                </a:solidFill>
              </a:rPr>
              <a:t> </a:t>
            </a:r>
            <a:r>
              <a:rPr lang="ja-JP" altLang="en-US" sz="1200" dirty="0" smtClean="0">
                <a:solidFill>
                  <a:srgbClr val="FF0000"/>
                </a:solidFill>
              </a:rPr>
              <a:t>                                     シンポジウム「</a:t>
            </a:r>
            <a:r>
              <a:rPr lang="en-US" altLang="ja-JP" sz="1200" dirty="0" smtClean="0">
                <a:solidFill>
                  <a:srgbClr val="FF0000"/>
                </a:solidFill>
              </a:rPr>
              <a:t>ADR</a:t>
            </a:r>
            <a:r>
              <a:rPr lang="ja-JP" altLang="en-US" sz="1200" dirty="0" smtClean="0">
                <a:solidFill>
                  <a:srgbClr val="FF0000"/>
                </a:solidFill>
              </a:rPr>
              <a:t>はどう変わるか</a:t>
            </a:r>
            <a:r>
              <a:rPr lang="en-US" altLang="ja-JP" sz="1200" dirty="0" smtClean="0">
                <a:solidFill>
                  <a:srgbClr val="FF0000"/>
                </a:solidFill>
              </a:rPr>
              <a:t>〜IT</a:t>
            </a:r>
            <a:r>
              <a:rPr lang="ja-JP" altLang="en-US" sz="1200" dirty="0" smtClean="0">
                <a:solidFill>
                  <a:srgbClr val="FF0000"/>
                </a:solidFill>
              </a:rPr>
              <a:t>化の可能性と課題</a:t>
            </a:r>
            <a:r>
              <a:rPr lang="en-US" altLang="ja-JP" sz="1200" dirty="0" smtClean="0">
                <a:solidFill>
                  <a:srgbClr val="FF0000"/>
                </a:solidFill>
              </a:rPr>
              <a:t>〜</a:t>
            </a:r>
            <a:r>
              <a:rPr lang="ja-JP" altLang="en-US" sz="1200" dirty="0" smtClean="0">
                <a:solidFill>
                  <a:srgbClr val="FF0000"/>
                </a:solidFill>
              </a:rPr>
              <a:t>」</a:t>
            </a:r>
            <a:endParaRPr lang="en-US" altLang="ja-JP" sz="1200" dirty="0" smtClean="0">
              <a:solidFill>
                <a:srgbClr val="FF0000"/>
              </a:solidFill>
            </a:endParaRPr>
          </a:p>
          <a:p>
            <a:r>
              <a:rPr lang="ja-JP" altLang="en-US" sz="1200" dirty="0" smtClean="0">
                <a:solidFill>
                  <a:srgbClr val="FF0000"/>
                </a:solidFill>
              </a:rPr>
              <a:t>　　　　　　「成長戦略フォローアップ」　閣議決定（６月２１日）</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ODR</a:t>
            </a:r>
            <a:r>
              <a:rPr lang="ja-JP" altLang="en-US" sz="1200" dirty="0" smtClean="0">
                <a:solidFill>
                  <a:srgbClr val="FF0000"/>
                </a:solidFill>
              </a:rPr>
              <a:t>基本方針を２０１９年度中にまとめる。　＝＞９月２７日　</a:t>
            </a:r>
            <a:r>
              <a:rPr lang="en-US" altLang="ja-JP" sz="1200" dirty="0" smtClean="0">
                <a:solidFill>
                  <a:srgbClr val="FF0000"/>
                </a:solidFill>
              </a:rPr>
              <a:t>ODR</a:t>
            </a:r>
            <a:r>
              <a:rPr lang="ja-JP" altLang="en-US" sz="1200" dirty="0" smtClean="0">
                <a:solidFill>
                  <a:srgbClr val="FF0000"/>
                </a:solidFill>
              </a:rPr>
              <a:t>活性化検討会</a:t>
            </a:r>
            <a:endParaRPr lang="en-US" altLang="ja-JP" sz="1200" dirty="0" smtClean="0">
              <a:solidFill>
                <a:srgbClr val="FF0000"/>
              </a:solidFill>
            </a:endParaRPr>
          </a:p>
          <a:p>
            <a:endParaRPr lang="en-US" altLang="ja-JP" sz="1200" dirty="0" smtClean="0">
              <a:solidFill>
                <a:srgbClr val="FF0000"/>
              </a:solidFill>
              <a:latin typeface="Calibri" charset="0"/>
              <a:ea typeface="ＭＳ Ｐゴシック" charset="0"/>
              <a:cs typeface="ＭＳ Ｐゴシック" charset="0"/>
            </a:endParaRPr>
          </a:p>
          <a:p>
            <a:r>
              <a:rPr lang="ja-JP" altLang="en-US" sz="1200" dirty="0" smtClean="0">
                <a:solidFill>
                  <a:srgbClr val="FF0000"/>
                </a:solidFill>
                <a:latin typeface="Calibri" charset="0"/>
                <a:ea typeface="ＭＳ Ｐゴシック" charset="0"/>
                <a:cs typeface="ＭＳ Ｐゴシック" charset="0"/>
              </a:rPr>
              <a:t>詳細は別途ご紹介します。</a:t>
            </a:r>
            <a:endParaRPr lang="en-US" altLang="ja-JP" sz="1200" dirty="0" smtClean="0">
              <a:solidFill>
                <a:srgbClr val="FF0000"/>
              </a:solidFill>
              <a:latin typeface="Calibri" charset="0"/>
              <a:ea typeface="ＭＳ Ｐゴシック" charset="0"/>
              <a:cs typeface="ＭＳ Ｐゴシック" charset="0"/>
            </a:endParaRPr>
          </a:p>
        </p:txBody>
      </p:sp>
      <p:sp>
        <p:nvSpPr>
          <p:cNvPr id="727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B223429-01A4-7F4B-986B-56CC316A2E63}" type="slidenum">
              <a:rPr lang="ja-JP" altLang="en-US" sz="1200">
                <a:latin typeface="Calibri" charset="0"/>
              </a:rPr>
              <a:pPr/>
              <a:t>9</a:t>
            </a:fld>
            <a:endParaRPr lang="ja-JP"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369EE1D0-5D84-1F41-9D1D-66DD3E6A72F5}" type="datetime1">
              <a:rPr lang="en-US" altLang="ja-JP"/>
              <a:pPr/>
              <a:t>20/04/22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p:txBody>
          <a:bodyPr/>
          <a:lstStyle>
            <a:lvl1pPr>
              <a:defRPr kumimoji="0"/>
            </a:lvl1pPr>
          </a:lstStyle>
          <a:p>
            <a:fld id="{56E2472E-684C-5049-B67E-ACBB3E168B94}" type="slidenum">
              <a:rPr lang="en-US" altLang="ja-JP"/>
              <a:pPr/>
              <a:t>‹#›</a:t>
            </a:fld>
            <a:endParaRPr lang="en-US" altLang="ja-JP"/>
          </a:p>
        </p:txBody>
      </p:sp>
    </p:spTree>
    <p:extLst>
      <p:ext uri="{BB962C8B-B14F-4D97-AF65-F5344CB8AC3E}">
        <p14:creationId xmlns:p14="http://schemas.microsoft.com/office/powerpoint/2010/main" val="57364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00BD066D-7109-C94B-A253-8E1A2261402C}" type="datetime1">
              <a:rPr lang="ja-JP" altLang="en-US"/>
              <a:pPr/>
              <a:t>20/04/22</a:t>
            </a:fld>
            <a:endParaRPr lang="ja-JP" altLang="en-US"/>
          </a:p>
        </p:txBody>
      </p:sp>
      <p:sp>
        <p:nvSpPr>
          <p:cNvPr id="5" name="フッター プレースホルダ 4"/>
          <p:cNvSpPr>
            <a:spLocks noGrp="1"/>
          </p:cNvSpPr>
          <p:nvPr>
            <p:ph type="ftr" sz="quarter" idx="11"/>
          </p:nvPr>
        </p:nvSpPr>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032D596F-0576-D44E-8F6A-8134DEB15B3A}" type="slidenum">
              <a:rPr lang="ja-JP" altLang="en-US"/>
              <a:pPr/>
              <a:t>‹#›</a:t>
            </a:fld>
            <a:endParaRPr lang="ja-JP" altLang="en-US"/>
          </a:p>
        </p:txBody>
      </p:sp>
    </p:spTree>
    <p:extLst>
      <p:ext uri="{BB962C8B-B14F-4D97-AF65-F5344CB8AC3E}">
        <p14:creationId xmlns:p14="http://schemas.microsoft.com/office/powerpoint/2010/main" val="214184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56365C9-C0E3-0B40-8ED2-F56FD0D1EEBC}" type="datetime1">
              <a:rPr lang="ja-JP" altLang="en-US"/>
              <a:pPr/>
              <a:t>20/04/22</a:t>
            </a:fld>
            <a:endParaRPr lang="ja-JP" altLang="en-US"/>
          </a:p>
        </p:txBody>
      </p:sp>
      <p:sp>
        <p:nvSpPr>
          <p:cNvPr id="5" name="フッター プレースホルダ 4"/>
          <p:cNvSpPr>
            <a:spLocks noGrp="1"/>
          </p:cNvSpPr>
          <p:nvPr>
            <p:ph type="ftr" sz="quarter" idx="11"/>
          </p:nvPr>
        </p:nvSpPr>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C642FB-4CA3-8341-8945-6520DFBFB974}" type="slidenum">
              <a:rPr lang="ja-JP" altLang="en-US"/>
              <a:pPr/>
              <a:t>‹#›</a:t>
            </a:fld>
            <a:endParaRPr lang="ja-JP" altLang="en-US"/>
          </a:p>
        </p:txBody>
      </p:sp>
    </p:spTree>
    <p:extLst>
      <p:ext uri="{BB962C8B-B14F-4D97-AF65-F5344CB8AC3E}">
        <p14:creationId xmlns:p14="http://schemas.microsoft.com/office/powerpoint/2010/main" val="4034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5590EB7-465E-F44E-9986-C116FE8D862E}" type="datetime1">
              <a:rPr lang="ja-JP" altLang="en-US"/>
              <a:pPr/>
              <a:t>20/04/22</a:t>
            </a:fld>
            <a:endParaRPr lang="ja-JP" altLang="en-US"/>
          </a:p>
        </p:txBody>
      </p:sp>
      <p:sp>
        <p:nvSpPr>
          <p:cNvPr id="5" name="フッター プレースホルダ 4"/>
          <p:cNvSpPr>
            <a:spLocks noGrp="1"/>
          </p:cNvSpPr>
          <p:nvPr>
            <p:ph type="ftr" sz="quarter" idx="11"/>
          </p:nvPr>
        </p:nvSpPr>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C605A63-9683-6540-B920-8A1F4CD61EF9}" type="slidenum">
              <a:rPr lang="ja-JP" altLang="en-US"/>
              <a:pPr/>
              <a:t>‹#›</a:t>
            </a:fld>
            <a:endParaRPr lang="ja-JP" altLang="en-US"/>
          </a:p>
        </p:txBody>
      </p:sp>
    </p:spTree>
    <p:extLst>
      <p:ext uri="{BB962C8B-B14F-4D97-AF65-F5344CB8AC3E}">
        <p14:creationId xmlns:p14="http://schemas.microsoft.com/office/powerpoint/2010/main" val="11811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A06DF2DE-A74B-6146-AFF6-33BFBF6CD481}" type="datetime1">
              <a:rPr lang="en-US" altLang="ja-JP"/>
              <a:pPr/>
              <a:t>20/04/22</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
              </a:t>
            </a:r>
          </a:p>
        </p:txBody>
      </p:sp>
      <p:sp>
        <p:nvSpPr>
          <p:cNvPr id="6" name="スライド番号プレースホルダ 5"/>
          <p:cNvSpPr>
            <a:spLocks noGrp="1"/>
          </p:cNvSpPr>
          <p:nvPr>
            <p:ph type="sldNum" sz="quarter" idx="12"/>
          </p:nvPr>
        </p:nvSpPr>
        <p:spPr/>
        <p:txBody>
          <a:bodyPr/>
          <a:lstStyle>
            <a:lvl1pPr>
              <a:defRPr/>
            </a:lvl1pPr>
          </a:lstStyle>
          <a:p>
            <a:fld id="{98B00399-89AF-CA44-AA00-7F8E28DD6CA7}" type="slidenum">
              <a:rPr lang="en-US" altLang="ja-JP"/>
              <a:pPr/>
              <a:t>‹#›</a:t>
            </a:fld>
            <a:endParaRPr lang="en-US" altLang="ja-JP"/>
          </a:p>
        </p:txBody>
      </p:sp>
    </p:spTree>
    <p:extLst>
      <p:ext uri="{BB962C8B-B14F-4D97-AF65-F5344CB8AC3E}">
        <p14:creationId xmlns:p14="http://schemas.microsoft.com/office/powerpoint/2010/main" val="75183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fld id="{C157A6C4-7119-1F4D-8192-F1276CDAC79A}" type="datetime1">
              <a:rPr lang="ja-JP" altLang="en-US"/>
              <a:pPr/>
              <a:t>20/04/22</a:t>
            </a:fld>
            <a:endParaRPr lang="ja-JP" altLang="en-US"/>
          </a:p>
        </p:txBody>
      </p:sp>
      <p:sp>
        <p:nvSpPr>
          <p:cNvPr id="6" name="フッター プレースホルダ 4"/>
          <p:cNvSpPr>
            <a:spLocks noGrp="1"/>
          </p:cNvSpPr>
          <p:nvPr>
            <p:ph type="ftr" sz="quarter" idx="11"/>
          </p:nvPr>
        </p:nvSpPr>
        <p:spPr/>
        <p:txBody>
          <a:bodyPr/>
          <a:lstStyle>
            <a:lvl1pPr>
              <a:defRPr/>
            </a:lvl1pPr>
          </a:lstStyle>
          <a:p>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525385CD-8608-1749-90A2-3E24BEF7852E}" type="slidenum">
              <a:rPr lang="ja-JP" altLang="en-US"/>
              <a:pPr/>
              <a:t>‹#›</a:t>
            </a:fld>
            <a:endParaRPr lang="ja-JP" altLang="en-US"/>
          </a:p>
        </p:txBody>
      </p:sp>
    </p:spTree>
    <p:extLst>
      <p:ext uri="{BB962C8B-B14F-4D97-AF65-F5344CB8AC3E}">
        <p14:creationId xmlns:p14="http://schemas.microsoft.com/office/powerpoint/2010/main" val="33189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fld id="{E128697E-ABE3-BE4B-895B-07DFBB9D395D}" type="datetime1">
              <a:rPr lang="ja-JP" altLang="en-US"/>
              <a:pPr/>
              <a:t>20/04/22</a:t>
            </a:fld>
            <a:endParaRPr lang="ja-JP" altLang="en-US"/>
          </a:p>
        </p:txBody>
      </p:sp>
      <p:sp>
        <p:nvSpPr>
          <p:cNvPr id="8" name="フッター プレースホルダ 4"/>
          <p:cNvSpPr>
            <a:spLocks noGrp="1"/>
          </p:cNvSpPr>
          <p:nvPr>
            <p:ph type="ftr" sz="quarter" idx="11"/>
          </p:nvPr>
        </p:nvSpPr>
        <p:spPr/>
        <p:txBody>
          <a:bodyPr/>
          <a:lstStyle>
            <a:lvl1pPr>
              <a:defRPr/>
            </a:lvl1pPr>
          </a:lstStyle>
          <a:p>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5B8B7B9D-ED80-E14B-A9BA-77FD26081825}" type="slidenum">
              <a:rPr lang="ja-JP" altLang="en-US"/>
              <a:pPr/>
              <a:t>‹#›</a:t>
            </a:fld>
            <a:endParaRPr lang="ja-JP" altLang="en-US"/>
          </a:p>
        </p:txBody>
      </p:sp>
    </p:spTree>
    <p:extLst>
      <p:ext uri="{BB962C8B-B14F-4D97-AF65-F5344CB8AC3E}">
        <p14:creationId xmlns:p14="http://schemas.microsoft.com/office/powerpoint/2010/main" val="357750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85C92ACE-2AA9-8249-AB71-738605CB8DCF}" type="datetime1">
              <a:rPr lang="ja-JP" altLang="en-US"/>
              <a:pPr/>
              <a:t>20/04/22</a:t>
            </a:fld>
            <a:endParaRPr lang="ja-JP" altLang="en-US"/>
          </a:p>
        </p:txBody>
      </p:sp>
      <p:sp>
        <p:nvSpPr>
          <p:cNvPr id="4" name="フッター プレースホルダ 4"/>
          <p:cNvSpPr>
            <a:spLocks noGrp="1"/>
          </p:cNvSpPr>
          <p:nvPr>
            <p:ph type="ftr" sz="quarter" idx="11"/>
          </p:nvPr>
        </p:nvSpPr>
        <p:spPr/>
        <p:txBody>
          <a:bodyPr/>
          <a:lstStyle>
            <a:lvl1pPr>
              <a:defRPr/>
            </a:lvl1pPr>
          </a:lstStyle>
          <a:p>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4420923E-86AD-464A-8EC3-44436411A38B}" type="slidenum">
              <a:rPr lang="ja-JP" altLang="en-US"/>
              <a:pPr/>
              <a:t>‹#›</a:t>
            </a:fld>
            <a:endParaRPr lang="ja-JP" altLang="en-US"/>
          </a:p>
        </p:txBody>
      </p:sp>
    </p:spTree>
    <p:extLst>
      <p:ext uri="{BB962C8B-B14F-4D97-AF65-F5344CB8AC3E}">
        <p14:creationId xmlns:p14="http://schemas.microsoft.com/office/powerpoint/2010/main" val="252494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3693FF24-E7DF-9345-BB40-A7248E716CE2}" type="datetime1">
              <a:rPr lang="ja-JP" altLang="en-US"/>
              <a:pPr/>
              <a:t>20/04/22</a:t>
            </a:fld>
            <a:endParaRPr lang="ja-JP" altLang="en-US"/>
          </a:p>
        </p:txBody>
      </p:sp>
      <p:sp>
        <p:nvSpPr>
          <p:cNvPr id="3" name="フッター プレースホルダ 4"/>
          <p:cNvSpPr>
            <a:spLocks noGrp="1"/>
          </p:cNvSpPr>
          <p:nvPr>
            <p:ph type="ftr" sz="quarter" idx="11"/>
          </p:nvPr>
        </p:nvSpPr>
        <p:spPr/>
        <p:txBody>
          <a:bodyPr/>
          <a:lstStyle>
            <a:lvl1pPr>
              <a:defRPr/>
            </a:lvl1pPr>
          </a:lstStyle>
          <a:p>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411377EF-F315-D644-8F83-E0D4CD186892}" type="slidenum">
              <a:rPr lang="ja-JP" altLang="en-US"/>
              <a:pPr/>
              <a:t>‹#›</a:t>
            </a:fld>
            <a:endParaRPr lang="ja-JP" altLang="en-US"/>
          </a:p>
        </p:txBody>
      </p:sp>
    </p:spTree>
    <p:extLst>
      <p:ext uri="{BB962C8B-B14F-4D97-AF65-F5344CB8AC3E}">
        <p14:creationId xmlns:p14="http://schemas.microsoft.com/office/powerpoint/2010/main" val="113315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3C60F6A1-0B3E-8E42-BA8D-FC514776DAA3}" type="datetime1">
              <a:rPr lang="ja-JP" altLang="en-US"/>
              <a:pPr/>
              <a:t>20/04/22</a:t>
            </a:fld>
            <a:endParaRPr lang="ja-JP" altLang="en-US"/>
          </a:p>
        </p:txBody>
      </p:sp>
      <p:sp>
        <p:nvSpPr>
          <p:cNvPr id="6" name="フッター プレースホルダ 5"/>
          <p:cNvSpPr>
            <a:spLocks noGrp="1"/>
          </p:cNvSpPr>
          <p:nvPr>
            <p:ph type="ftr" sz="quarter" idx="11"/>
          </p:nvPr>
        </p:nvSpPr>
        <p:spPr/>
        <p:txBody>
          <a:bodyPr/>
          <a:lstStyle>
            <a:lvl1pPr>
              <a:defRPr/>
            </a:lvl1pPr>
          </a:lstStyle>
          <a:p>
            <a:endParaRPr lang="ja-JP" altLang="en-US"/>
          </a:p>
        </p:txBody>
      </p:sp>
      <p:sp>
        <p:nvSpPr>
          <p:cNvPr id="7" name="スライド番号プレースホルダ 6"/>
          <p:cNvSpPr>
            <a:spLocks noGrp="1"/>
          </p:cNvSpPr>
          <p:nvPr>
            <p:ph type="sldNum" sz="quarter" idx="12"/>
          </p:nvPr>
        </p:nvSpPr>
        <p:spPr/>
        <p:txBody>
          <a:bodyPr/>
          <a:lstStyle>
            <a:lvl1pPr>
              <a:defRPr kumimoji="0"/>
            </a:lvl1pPr>
          </a:lstStyle>
          <a:p>
            <a:fld id="{4D78F926-04FB-6F43-AB43-F15DF5920759}" type="slidenum">
              <a:rPr lang="en-US" altLang="ja-JP"/>
              <a:pPr/>
              <a:t>‹#›</a:t>
            </a:fld>
            <a:endParaRPr lang="en-US" altLang="ja-JP"/>
          </a:p>
        </p:txBody>
      </p:sp>
    </p:spTree>
    <p:extLst>
      <p:ext uri="{BB962C8B-B14F-4D97-AF65-F5344CB8AC3E}">
        <p14:creationId xmlns:p14="http://schemas.microsoft.com/office/powerpoint/2010/main" val="22035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A3F83ADB-4886-344E-94CB-37284480F50C}" type="datetime1">
              <a:rPr lang="ja-JP" altLang="en-US"/>
              <a:pPr/>
              <a:t>20/04/22</a:t>
            </a:fld>
            <a:endParaRPr lang="ja-JP" altLang="en-US"/>
          </a:p>
        </p:txBody>
      </p:sp>
      <p:sp>
        <p:nvSpPr>
          <p:cNvPr id="6" name="フッター プレースホルダ 4"/>
          <p:cNvSpPr>
            <a:spLocks noGrp="1"/>
          </p:cNvSpPr>
          <p:nvPr>
            <p:ph type="ftr" sz="quarter" idx="11"/>
          </p:nvPr>
        </p:nvSpPr>
        <p:spPr/>
        <p:txBody>
          <a:bodyPr/>
          <a:lstStyle>
            <a:lvl1pPr>
              <a:defRPr/>
            </a:lvl1pPr>
          </a:lstStyle>
          <a:p>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9949CFE9-19DE-7049-B997-055EA1BACD32}" type="slidenum">
              <a:rPr lang="ja-JP" altLang="en-US"/>
              <a:pPr/>
              <a:t>‹#›</a:t>
            </a:fld>
            <a:endParaRPr lang="ja-JP" altLang="en-US"/>
          </a:p>
        </p:txBody>
      </p:sp>
    </p:spTree>
    <p:extLst>
      <p:ext uri="{BB962C8B-B14F-4D97-AF65-F5344CB8AC3E}">
        <p14:creationId xmlns:p14="http://schemas.microsoft.com/office/powerpoint/2010/main" val="461413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3F14260-0074-1E43-9A15-4BEE42398468}" type="datetime1">
              <a:rPr lang="ja-JP" altLang="en-US"/>
              <a:pPr/>
              <a:t>20/04/22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1FFB27D-E5D9-9B48-8ABA-BF40AB06D1A7}" type="slidenum">
              <a:rPr lang="ja-JP" altLang="en-US"/>
              <a:pPr/>
              <a:t>‹#›</a:t>
            </a:fld>
            <a:endParaRPr lang="ja-JP" altLang="en-US"/>
          </a:p>
        </p:txBody>
      </p:sp>
      <p:pic>
        <p:nvPicPr>
          <p:cNvPr id="1031" name="図 1" descr="ODR logo transparent.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80063" y="6022975"/>
            <a:ext cx="3378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33" r:id="rId1"/>
    <p:sldLayoutId id="2147485625" r:id="rId2"/>
    <p:sldLayoutId id="2147485634" r:id="rId3"/>
    <p:sldLayoutId id="2147485626" r:id="rId4"/>
    <p:sldLayoutId id="2147485627" r:id="rId5"/>
    <p:sldLayoutId id="2147485628" r:id="rId6"/>
    <p:sldLayoutId id="2147485629" r:id="rId7"/>
    <p:sldLayoutId id="2147485635" r:id="rId8"/>
    <p:sldLayoutId id="2147485630" r:id="rId9"/>
    <p:sldLayoutId id="2147485631" r:id="rId10"/>
    <p:sldLayoutId id="2147485632" r:id="rId11"/>
  </p:sldLayoutIdLst>
  <p:txStyles>
    <p:title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skype.com/ja/get-skyp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1790700"/>
            <a:ext cx="8229600" cy="1143000"/>
          </a:xfrm>
        </p:spPr>
        <p:txBody>
          <a:bodyPr/>
          <a:lstStyle/>
          <a:p>
            <a:r>
              <a:rPr lang="en-US" altLang="ja-JP" sz="4000" dirty="0" smtClean="0">
                <a:latin typeface="Calibri" charset="0"/>
                <a:ea typeface="ＭＳ Ｐゴシック" charset="0"/>
                <a:cs typeface="ＭＳ Ｐゴシック" charset="0"/>
              </a:rPr>
              <a:t>ODR</a:t>
            </a:r>
            <a:r>
              <a:rPr lang="ja-JP" altLang="en-US" sz="4000" dirty="0" smtClean="0">
                <a:latin typeface="Calibri" charset="0"/>
                <a:ea typeface="ＭＳ Ｐゴシック" charset="0"/>
                <a:cs typeface="ＭＳ Ｐゴシック" charset="0"/>
              </a:rPr>
              <a:t>の</a:t>
            </a:r>
            <a:r>
              <a:rPr lang="en-US" altLang="ja-JP" sz="4000" dirty="0" smtClean="0">
                <a:latin typeface="Calibri" charset="0"/>
                <a:ea typeface="ＭＳ Ｐゴシック" charset="0"/>
                <a:cs typeface="ＭＳ Ｐゴシック" charset="0"/>
              </a:rPr>
              <a:t>IT</a:t>
            </a:r>
            <a:r>
              <a:rPr lang="ja-JP" altLang="en-US" sz="4000" dirty="0" smtClean="0">
                <a:latin typeface="Calibri" charset="0"/>
                <a:ea typeface="ＭＳ Ｐゴシック" charset="0"/>
                <a:cs typeface="ＭＳ Ｐゴシック" charset="0"/>
              </a:rPr>
              <a:t>利用のノウハウ</a:t>
            </a:r>
            <a:r>
              <a:rPr lang="en-US" altLang="ja-JP" sz="4000" dirty="0" smtClean="0">
                <a:latin typeface="Calibri" charset="0"/>
                <a:ea typeface="ＭＳ Ｐゴシック" charset="0"/>
                <a:cs typeface="ＭＳ Ｐゴシック" charset="0"/>
              </a:rPr>
              <a:t/>
            </a:r>
            <a:br>
              <a:rPr lang="en-US" altLang="ja-JP" sz="4000" dirty="0" smtClean="0">
                <a:latin typeface="Calibri" charset="0"/>
                <a:ea typeface="ＭＳ Ｐゴシック" charset="0"/>
                <a:cs typeface="ＭＳ Ｐゴシック" charset="0"/>
              </a:rPr>
            </a:br>
            <a:r>
              <a:rPr lang="ja-JP" altLang="en-US" sz="2000" dirty="0" smtClean="0">
                <a:latin typeface="Calibri" charset="0"/>
                <a:ea typeface="ＭＳ Ｐゴシック" charset="0"/>
                <a:cs typeface="ＭＳ Ｐゴシック" charset="0"/>
              </a:rPr>
              <a:t>（スカイプの設定を中心に）</a:t>
            </a:r>
            <a:endParaRPr lang="ja-JP" altLang="en-US" sz="2000" dirty="0">
              <a:latin typeface="Calibri" charset="0"/>
              <a:ea typeface="ＭＳ Ｐゴシック" charset="0"/>
              <a:cs typeface="ＭＳ Ｐゴシック" charset="0"/>
            </a:endParaRPr>
          </a:p>
        </p:txBody>
      </p:sp>
      <p:sp>
        <p:nvSpPr>
          <p:cNvPr id="38915" name="Rectangle 4"/>
          <p:cNvSpPr>
            <a:spLocks noGrp="1" noChangeArrowheads="1"/>
          </p:cNvSpPr>
          <p:nvPr>
            <p:ph type="dt" sz="quarter" idx="10"/>
          </p:nvPr>
        </p:nvSpPr>
        <p:spPr bwMode="auto">
          <a:xfrm>
            <a:off x="76200" y="6477000"/>
            <a:ext cx="3827463" cy="23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endParaRPr lang="ja-JP" altLang="en-US" sz="1400" dirty="0">
              <a:solidFill>
                <a:srgbClr val="898989"/>
              </a:solidFill>
            </a:endParaRPr>
          </a:p>
        </p:txBody>
      </p:sp>
      <p:sp>
        <p:nvSpPr>
          <p:cNvPr id="38916" name="正方形/長方形 5"/>
          <p:cNvSpPr>
            <a:spLocks noChangeArrowheads="1"/>
          </p:cNvSpPr>
          <p:nvPr/>
        </p:nvSpPr>
        <p:spPr bwMode="auto">
          <a:xfrm>
            <a:off x="838200" y="4160838"/>
            <a:ext cx="78486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800" dirty="0">
                <a:latin typeface="Calibri" charset="0"/>
              </a:rPr>
              <a:t>株式会社</a:t>
            </a:r>
            <a:r>
              <a:rPr lang="en-US" altLang="ja-JP" sz="2800" dirty="0">
                <a:latin typeface="Calibri" charset="0"/>
              </a:rPr>
              <a:t>ODR Room Network</a:t>
            </a:r>
          </a:p>
          <a:p>
            <a:pPr algn="ctr"/>
            <a:r>
              <a:rPr lang="en-US" altLang="ja-JP" sz="1700" dirty="0">
                <a:latin typeface="Calibri" charset="0"/>
              </a:rPr>
              <a:t>http://</a:t>
            </a:r>
            <a:r>
              <a:rPr lang="en-US" altLang="ja-JP" sz="1700" dirty="0" err="1">
                <a:latin typeface="Calibri" charset="0"/>
              </a:rPr>
              <a:t>www.odr-room.com</a:t>
            </a:r>
            <a:r>
              <a:rPr lang="en-US" altLang="ja-JP" sz="1700" dirty="0">
                <a:latin typeface="Calibri" charset="0"/>
              </a:rPr>
              <a:t>/</a:t>
            </a:r>
            <a:r>
              <a:rPr lang="en-US" altLang="ja-JP" sz="1400" dirty="0">
                <a:latin typeface="Calibri" charset="0"/>
              </a:rPr>
              <a:t> Chief Executive Officer</a:t>
            </a:r>
          </a:p>
          <a:p>
            <a:pPr algn="ctr"/>
            <a:r>
              <a:rPr lang="ja-JP" altLang="en-US" sz="1400" dirty="0">
                <a:latin typeface="Calibri" charset="0"/>
              </a:rPr>
              <a:t>万代　</a:t>
            </a:r>
            <a:r>
              <a:rPr lang="ja-JP" altLang="en-US" sz="1400" dirty="0" smtClean="0">
                <a:latin typeface="Calibri" charset="0"/>
              </a:rPr>
              <a:t>栄一郎</a:t>
            </a:r>
            <a:endParaRPr lang="en-US" altLang="ja-JP" sz="1400" dirty="0" smtClean="0">
              <a:latin typeface="Calibri" charset="0"/>
            </a:endParaRPr>
          </a:p>
          <a:p>
            <a:pPr algn="ctr"/>
            <a:endParaRPr lang="en-US" altLang="ja-JP" sz="1400" dirty="0">
              <a:latin typeface="Calibri" charset="0"/>
            </a:endParaRPr>
          </a:p>
          <a:p>
            <a:pPr algn="ctr"/>
            <a:r>
              <a:rPr lang="ja-JP" altLang="en-US" sz="1400" dirty="0" smtClean="0">
                <a:latin typeface="Calibri" charset="0"/>
              </a:rPr>
              <a:t>２０２０．２．２１</a:t>
            </a:r>
          </a:p>
        </p:txBody>
      </p:sp>
      <p:grpSp>
        <p:nvGrpSpPr>
          <p:cNvPr id="38917" name="図形グループ 23"/>
          <p:cNvGrpSpPr>
            <a:grpSpLocks/>
          </p:cNvGrpSpPr>
          <p:nvPr/>
        </p:nvGrpSpPr>
        <p:grpSpPr bwMode="auto">
          <a:xfrm>
            <a:off x="457200" y="536575"/>
            <a:ext cx="8229600" cy="5711825"/>
            <a:chOff x="457200" y="535783"/>
            <a:chExt cx="8229600" cy="5712617"/>
          </a:xfrm>
        </p:grpSpPr>
        <p:cxnSp>
          <p:nvCxnSpPr>
            <p:cNvPr id="14" name="直線コネクタ 13"/>
            <p:cNvCxnSpPr/>
            <p:nvPr/>
          </p:nvCxnSpPr>
          <p:spPr>
            <a:xfrm>
              <a:off x="457200" y="1447134"/>
              <a:ext cx="76200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447800" y="3198390"/>
              <a:ext cx="72390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rot="16200000" flipV="1">
              <a:off x="-571039" y="3848561"/>
              <a:ext cx="4799677"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rot="16200000" flipV="1">
              <a:off x="6287902" y="1867881"/>
              <a:ext cx="2664194" cy="0"/>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17376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00212" y="-2763688"/>
            <a:ext cx="7571184" cy="5078314"/>
          </a:xfrm>
          <a:prstGeom prst="rect">
            <a:avLst/>
          </a:prstGeom>
          <a:noFill/>
        </p:spPr>
        <p:txBody>
          <a:bodyPr wrap="square" rtlCol="0">
            <a:spAutoFit/>
          </a:bodyPr>
          <a:lstStyle/>
          <a:p>
            <a:r>
              <a:rPr kumimoji="1" lang="ja-JP" altLang="en-US" dirty="0" smtClean="0">
                <a:solidFill>
                  <a:schemeClr val="bg1"/>
                </a:solidFill>
              </a:rPr>
              <a:t>利用準備</a:t>
            </a:r>
            <a:endParaRPr kumimoji="1" lang="en-US" altLang="ja-JP" dirty="0" smtClean="0">
              <a:solidFill>
                <a:schemeClr val="bg1"/>
              </a:solidFill>
            </a:endParaRPr>
          </a:p>
          <a:p>
            <a:endParaRPr kumimoji="1" lang="en-US" altLang="ja-JP" dirty="0" smtClean="0">
              <a:solidFill>
                <a:schemeClr val="bg1"/>
              </a:solidFill>
            </a:endParaRPr>
          </a:p>
          <a:p>
            <a:pPr marL="800100" lvl="1" indent="-342900">
              <a:buFont typeface="+mj-lt"/>
              <a:buAutoNum type="arabicParenR"/>
            </a:pPr>
            <a:r>
              <a:rPr kumimoji="1" lang="ja-JP" altLang="en-US" dirty="0" smtClean="0">
                <a:solidFill>
                  <a:schemeClr val="bg1"/>
                </a:solidFill>
              </a:rPr>
              <a:t>ダウンロード、インストール</a:t>
            </a:r>
            <a:endParaRPr kumimoji="1" lang="en-US" altLang="ja-JP" dirty="0" smtClean="0">
              <a:solidFill>
                <a:schemeClr val="bg1"/>
              </a:solidFill>
            </a:endParaRPr>
          </a:p>
          <a:p>
            <a:pPr marL="800100" lvl="1" indent="-342900">
              <a:buFont typeface="+mj-lt"/>
              <a:buAutoNum type="arabicParenR"/>
            </a:pPr>
            <a:endParaRPr kumimoji="1" lang="en-US" altLang="ja-JP" dirty="0" smtClean="0">
              <a:solidFill>
                <a:schemeClr val="bg1"/>
              </a:solidFill>
            </a:endParaRPr>
          </a:p>
          <a:p>
            <a:pPr marL="800100" lvl="1" indent="-342900">
              <a:buFont typeface="+mj-lt"/>
              <a:buAutoNum type="arabicParenR"/>
            </a:pPr>
            <a:r>
              <a:rPr lang="ja-JP" altLang="en-US" dirty="0" smtClean="0">
                <a:solidFill>
                  <a:schemeClr val="bg1"/>
                </a:solidFill>
              </a:rPr>
              <a:t>アカウント取得、登録</a:t>
            </a:r>
            <a:endParaRPr lang="en-US" altLang="ja-JP" dirty="0" smtClean="0">
              <a:solidFill>
                <a:schemeClr val="bg1"/>
              </a:solidFill>
            </a:endParaRPr>
          </a:p>
          <a:p>
            <a:pPr marL="342900" indent="-342900">
              <a:buFont typeface="+mj-lt"/>
              <a:buAutoNum type="arabicParenR"/>
            </a:pPr>
            <a:endParaRPr lang="en-US" altLang="ja-JP" dirty="0" smtClean="0"/>
          </a:p>
          <a:p>
            <a:r>
              <a:rPr lang="ja-JP" altLang="en-US" dirty="0" smtClean="0">
                <a:solidFill>
                  <a:srgbClr val="FFFFFF"/>
                </a:solidFill>
              </a:rPr>
              <a:t>利用</a:t>
            </a:r>
            <a:endParaRPr lang="en-US" altLang="ja-JP" dirty="0" smtClean="0">
              <a:solidFill>
                <a:srgbClr val="FFFFFF"/>
              </a:solidFill>
            </a:endParaRPr>
          </a:p>
          <a:p>
            <a:pPr marL="800100" lvl="1" indent="-342900">
              <a:buFont typeface="+mj-lt"/>
              <a:buAutoNum type="arabicParenR"/>
            </a:pPr>
            <a:r>
              <a:rPr kumimoji="1" lang="ja-JP" altLang="en-US" dirty="0" smtClean="0">
                <a:solidFill>
                  <a:srgbClr val="FFFFFF"/>
                </a:solidFill>
              </a:rPr>
              <a:t>ログイン</a:t>
            </a:r>
            <a:endParaRPr kumimoji="1" lang="en-US" altLang="ja-JP" dirty="0" smtClean="0">
              <a:solidFill>
                <a:srgbClr val="FFFFFF"/>
              </a:solidFill>
            </a:endParaRPr>
          </a:p>
          <a:p>
            <a:pPr lvl="2"/>
            <a:r>
              <a:rPr lang="ja-JP" altLang="en-US" dirty="0" smtClean="0">
                <a:solidFill>
                  <a:srgbClr val="FFFFFF"/>
                </a:solidFill>
              </a:rPr>
              <a:t>接続先を探すー＞承認を得る</a:t>
            </a:r>
            <a:endParaRPr lang="en-US" altLang="ja-JP" dirty="0" smtClean="0">
              <a:solidFill>
                <a:srgbClr val="FFFFFF"/>
              </a:solidFill>
            </a:endParaRPr>
          </a:p>
          <a:p>
            <a:pPr marL="800100" lvl="1" indent="-342900">
              <a:buFont typeface="+mj-lt"/>
              <a:buAutoNum type="arabicParenR"/>
            </a:pPr>
            <a:endParaRPr lang="en-US" altLang="ja-JP" dirty="0" smtClean="0">
              <a:solidFill>
                <a:srgbClr val="FFFFFF"/>
              </a:solidFill>
            </a:endParaRPr>
          </a:p>
          <a:p>
            <a:pPr marL="1200150" lvl="2" indent="-285750">
              <a:buFont typeface="Arial"/>
              <a:buChar char="•"/>
            </a:pPr>
            <a:r>
              <a:rPr lang="ja-JP" altLang="en-US" dirty="0">
                <a:solidFill>
                  <a:srgbClr val="FFFFFF"/>
                </a:solidFill>
              </a:rPr>
              <a:t>接続する相手先を名前、スカイプ名、メールアドレス、電話番号などで検索し、連絡するボタンで相手側の承認を申請する</a:t>
            </a:r>
            <a:r>
              <a:rPr lang="ja-JP" altLang="en-US" dirty="0" smtClean="0">
                <a:solidFill>
                  <a:srgbClr val="FFFFFF"/>
                </a:solidFill>
              </a:rPr>
              <a:t>。</a:t>
            </a:r>
            <a:endParaRPr lang="en-US" altLang="ja-JP" dirty="0" smtClean="0">
              <a:solidFill>
                <a:srgbClr val="FFFFFF"/>
              </a:solidFill>
            </a:endParaRPr>
          </a:p>
          <a:p>
            <a:pPr lvl="2"/>
            <a:endParaRPr lang="en-US" altLang="ja-JP" dirty="0">
              <a:solidFill>
                <a:srgbClr val="FFFFFF"/>
              </a:solidFill>
            </a:endParaRPr>
          </a:p>
          <a:p>
            <a:pPr marL="1200150" lvl="2" indent="-285750">
              <a:buFont typeface="Arial"/>
              <a:buChar char="•"/>
            </a:pPr>
            <a:r>
              <a:rPr lang="ja-JP" altLang="en-US" dirty="0" smtClean="0">
                <a:solidFill>
                  <a:srgbClr val="FFFFFF"/>
                </a:solidFill>
              </a:rPr>
              <a:t>相手</a:t>
            </a:r>
            <a:r>
              <a:rPr lang="ja-JP" altLang="en-US" dirty="0">
                <a:solidFill>
                  <a:srgbClr val="FFFFFF"/>
                </a:solidFill>
              </a:rPr>
              <a:t>が承認すると連絡先に</a:t>
            </a:r>
            <a:r>
              <a:rPr lang="ja-JP" altLang="en-US" dirty="0" smtClean="0">
                <a:solidFill>
                  <a:srgbClr val="FFFFFF"/>
                </a:solidFill>
              </a:rPr>
              <a:t>現れる</a:t>
            </a:r>
            <a:endParaRPr lang="en-US" altLang="ja-JP" dirty="0">
              <a:solidFill>
                <a:srgbClr val="FFFFFF"/>
              </a:solidFill>
            </a:endParaRPr>
          </a:p>
          <a:p>
            <a:pPr lvl="1"/>
            <a:endParaRPr lang="en-US" altLang="ja-JP" dirty="0" smtClean="0"/>
          </a:p>
          <a:p>
            <a:pPr lvl="1"/>
            <a:r>
              <a:rPr lang="ja-JP" altLang="en-US" dirty="0" smtClean="0">
                <a:solidFill>
                  <a:srgbClr val="000000"/>
                </a:solidFill>
              </a:rPr>
              <a:t>３）接続されるー＞会話開始</a:t>
            </a:r>
            <a:r>
              <a:rPr lang="ja-JP" altLang="en-US" dirty="0" smtClean="0">
                <a:solidFill>
                  <a:srgbClr val="FFFFFF"/>
                </a:solidFill>
              </a:rPr>
              <a:t>複数拠点との接続</a:t>
            </a:r>
            <a:endParaRPr lang="en-US" altLang="ja-JP" dirty="0" smtClean="0">
              <a:solidFill>
                <a:srgbClr val="FFFFFF"/>
              </a:solidFill>
            </a:endParaRPr>
          </a:p>
          <a:p>
            <a:pPr marL="800100" lvl="1" indent="-342900">
              <a:buFont typeface="+mj-lt"/>
              <a:buAutoNum type="arabicParenR"/>
            </a:pPr>
            <a:endParaRPr lang="en-US" altLang="ja-JP" dirty="0" smtClean="0">
              <a:solidFill>
                <a:srgbClr val="FFFFFF"/>
              </a:solidFill>
            </a:endParaRPr>
          </a:p>
          <a:p>
            <a:pPr marL="800100" lvl="1" indent="-342900">
              <a:buFont typeface="+mj-lt"/>
              <a:buAutoNum type="arabicParenR"/>
            </a:pPr>
            <a:r>
              <a:rPr lang="ja-JP" altLang="en-US" dirty="0" smtClean="0">
                <a:solidFill>
                  <a:srgbClr val="FFFFFF"/>
                </a:solidFill>
              </a:rPr>
              <a:t>よくあるトラブル</a:t>
            </a:r>
            <a:endParaRPr lang="en-US" altLang="ja-JP" dirty="0" smtClean="0">
              <a:solidFill>
                <a:srgbClr val="FFFFFF"/>
              </a:solidFill>
            </a:endParaRPr>
          </a:p>
        </p:txBody>
      </p:sp>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2" name="図 1" descr="20190927104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834935"/>
            <a:ext cx="4499992" cy="3278755"/>
          </a:xfrm>
          <a:prstGeom prst="rect">
            <a:avLst/>
          </a:prstGeom>
        </p:spPr>
      </p:pic>
    </p:spTree>
    <p:extLst>
      <p:ext uri="{BB962C8B-B14F-4D97-AF65-F5344CB8AC3E}">
        <p14:creationId xmlns:p14="http://schemas.microsoft.com/office/powerpoint/2010/main" val="41155615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テキスト ボックス 13"/>
          <p:cNvSpPr txBox="1"/>
          <p:nvPr/>
        </p:nvSpPr>
        <p:spPr>
          <a:xfrm>
            <a:off x="1115616" y="1412776"/>
            <a:ext cx="7571184" cy="1200329"/>
          </a:xfrm>
          <a:prstGeom prst="rect">
            <a:avLst/>
          </a:prstGeom>
          <a:noFill/>
        </p:spPr>
        <p:txBody>
          <a:bodyPr wrap="square" rtlCol="0">
            <a:spAutoFit/>
          </a:bodyPr>
          <a:lstStyle/>
          <a:p>
            <a:r>
              <a:rPr lang="ja-JP" altLang="en-US" dirty="0" smtClean="0"/>
              <a:t>高度な活用</a:t>
            </a:r>
            <a:endParaRPr lang="en-US" altLang="ja-JP" dirty="0" smtClean="0"/>
          </a:p>
          <a:p>
            <a:pPr marL="800100" lvl="1" indent="-342900">
              <a:buFont typeface="+mj-lt"/>
              <a:buAutoNum type="arabicParenR"/>
            </a:pPr>
            <a:r>
              <a:rPr lang="ja-JP" altLang="en-US" dirty="0" smtClean="0"/>
              <a:t>複数拠点との接続</a:t>
            </a:r>
            <a:endParaRPr lang="en-US" altLang="ja-JP" dirty="0" smtClean="0"/>
          </a:p>
          <a:p>
            <a:pPr lvl="2"/>
            <a:r>
              <a:rPr lang="ja-JP" altLang="en-US" dirty="0"/>
              <a:t>複数拠点からの会話の場合、右上の「人に＋マーク」で「ユーザーを会話に追加する」で呼び出す。</a:t>
            </a:r>
            <a:endParaRPr lang="en-US" altLang="ja-JP" dirty="0" smtClean="0"/>
          </a:p>
        </p:txBody>
      </p:sp>
      <p:pic>
        <p:nvPicPr>
          <p:cNvPr id="3" name="図 2" descr="201909271048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80928"/>
            <a:ext cx="4889614" cy="3541588"/>
          </a:xfrm>
          <a:prstGeom prst="rect">
            <a:avLst/>
          </a:prstGeom>
        </p:spPr>
      </p:pic>
    </p:spTree>
    <p:extLst>
      <p:ext uri="{BB962C8B-B14F-4D97-AF65-F5344CB8AC3E}">
        <p14:creationId xmlns:p14="http://schemas.microsoft.com/office/powerpoint/2010/main" val="40910900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テキスト ボックス 13"/>
          <p:cNvSpPr txBox="1"/>
          <p:nvPr/>
        </p:nvSpPr>
        <p:spPr>
          <a:xfrm>
            <a:off x="1115616" y="1412776"/>
            <a:ext cx="7571184" cy="923330"/>
          </a:xfrm>
          <a:prstGeom prst="rect">
            <a:avLst/>
          </a:prstGeom>
          <a:noFill/>
        </p:spPr>
        <p:txBody>
          <a:bodyPr wrap="square" rtlCol="0">
            <a:spAutoFit/>
          </a:bodyPr>
          <a:lstStyle/>
          <a:p>
            <a:r>
              <a:rPr lang="ja-JP" altLang="en-US" dirty="0" smtClean="0"/>
              <a:t>高度な活用</a:t>
            </a:r>
            <a:endParaRPr lang="en-US" altLang="ja-JP" dirty="0" smtClean="0"/>
          </a:p>
          <a:p>
            <a:pPr marL="800100" lvl="1" indent="-342900">
              <a:buFont typeface="+mj-lt"/>
              <a:buAutoNum type="arabicParenR"/>
            </a:pPr>
            <a:r>
              <a:rPr lang="ja-JP" altLang="en-US" dirty="0" smtClean="0"/>
              <a:t>複数拠点との接続</a:t>
            </a:r>
          </a:p>
          <a:p>
            <a:pPr lvl="1"/>
            <a:r>
              <a:rPr lang="en-US" altLang="ja-JP" dirty="0"/>
              <a:t>	</a:t>
            </a:r>
            <a:r>
              <a:rPr lang="en-US" altLang="ja-JP" dirty="0" smtClean="0"/>
              <a:t>	</a:t>
            </a:r>
            <a:r>
              <a:rPr lang="ja-JP" altLang="en-US" dirty="0" smtClean="0"/>
              <a:t>接続されると複数の接続先が表示される。</a:t>
            </a:r>
            <a:endParaRPr lang="en-US" altLang="ja-JP" dirty="0" smtClean="0"/>
          </a:p>
        </p:txBody>
      </p:sp>
      <p:pic>
        <p:nvPicPr>
          <p:cNvPr id="2" name="図 1" descr="20190927104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643812"/>
            <a:ext cx="5666475" cy="3240360"/>
          </a:xfrm>
          <a:prstGeom prst="rect">
            <a:avLst/>
          </a:prstGeom>
        </p:spPr>
      </p:pic>
    </p:spTree>
    <p:extLst>
      <p:ext uri="{BB962C8B-B14F-4D97-AF65-F5344CB8AC3E}">
        <p14:creationId xmlns:p14="http://schemas.microsoft.com/office/powerpoint/2010/main" val="3107490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テキスト ボックス 13"/>
          <p:cNvSpPr txBox="1"/>
          <p:nvPr/>
        </p:nvSpPr>
        <p:spPr>
          <a:xfrm>
            <a:off x="1115616" y="1412776"/>
            <a:ext cx="7571184" cy="1477328"/>
          </a:xfrm>
          <a:prstGeom prst="rect">
            <a:avLst/>
          </a:prstGeom>
          <a:noFill/>
        </p:spPr>
        <p:txBody>
          <a:bodyPr wrap="square" rtlCol="0">
            <a:spAutoFit/>
          </a:bodyPr>
          <a:lstStyle/>
          <a:p>
            <a:r>
              <a:rPr lang="ja-JP" altLang="en-US" dirty="0" smtClean="0"/>
              <a:t>高度な活用</a:t>
            </a:r>
            <a:endParaRPr lang="en-US" altLang="ja-JP" dirty="0" smtClean="0"/>
          </a:p>
          <a:p>
            <a:pPr marL="800100" lvl="1" indent="-342900">
              <a:buFont typeface="+mj-lt"/>
              <a:buAutoNum type="arabicParenR"/>
            </a:pPr>
            <a:r>
              <a:rPr lang="ja-JP" altLang="en-US" dirty="0" smtClean="0"/>
              <a:t>複数拠点との接続</a:t>
            </a:r>
            <a:endParaRPr lang="en-US" altLang="ja-JP" dirty="0" smtClean="0"/>
          </a:p>
          <a:p>
            <a:pPr lvl="2"/>
            <a:r>
              <a:rPr lang="ja-JP" altLang="en-US" dirty="0"/>
              <a:t>複数拠点を接続すると、右上に小さく自分の画像、中央には接続先が均等サイズで表示される。下記画面例では、右上が自分、画面左右に拠点１と拠点２が表示されている。</a:t>
            </a:r>
            <a:endParaRPr lang="en-US" altLang="ja-JP" dirty="0" smtClean="0"/>
          </a:p>
        </p:txBody>
      </p:sp>
      <p:pic>
        <p:nvPicPr>
          <p:cNvPr id="2" name="図 1" descr="20190927104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918133"/>
            <a:ext cx="6182073" cy="3535203"/>
          </a:xfrm>
          <a:prstGeom prst="rect">
            <a:avLst/>
          </a:prstGeom>
        </p:spPr>
      </p:pic>
    </p:spTree>
    <p:extLst>
      <p:ext uri="{BB962C8B-B14F-4D97-AF65-F5344CB8AC3E}">
        <p14:creationId xmlns:p14="http://schemas.microsoft.com/office/powerpoint/2010/main" val="1831995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テキスト ボックス 13"/>
          <p:cNvSpPr txBox="1"/>
          <p:nvPr/>
        </p:nvSpPr>
        <p:spPr>
          <a:xfrm>
            <a:off x="1115616" y="1412776"/>
            <a:ext cx="7571184" cy="5232200"/>
          </a:xfrm>
          <a:prstGeom prst="rect">
            <a:avLst/>
          </a:prstGeom>
          <a:noFill/>
        </p:spPr>
        <p:txBody>
          <a:bodyPr wrap="square" rtlCol="0">
            <a:spAutoFit/>
          </a:bodyPr>
          <a:lstStyle/>
          <a:p>
            <a:r>
              <a:rPr lang="ja-JP" altLang="en-US" dirty="0" smtClean="0"/>
              <a:t>高度な活用</a:t>
            </a:r>
            <a:endParaRPr lang="en-US" altLang="ja-JP" dirty="0" smtClean="0"/>
          </a:p>
          <a:p>
            <a:pPr lvl="1"/>
            <a:r>
              <a:rPr lang="ja-JP" altLang="en-US" dirty="0" smtClean="0"/>
              <a:t>２）よくあるトラブル</a:t>
            </a:r>
            <a:endParaRPr lang="en-US" altLang="ja-JP" dirty="0"/>
          </a:p>
          <a:p>
            <a:pPr lvl="1"/>
            <a:r>
              <a:rPr lang="ja-JP" altLang="en-US" sz="1400" dirty="0"/>
              <a:t>・画像がコマ送りになる、画像が止まっている、音がぶつぶつ途切れて聞こえる</a:t>
            </a:r>
          </a:p>
          <a:p>
            <a:pPr lvl="1"/>
            <a:endParaRPr lang="ja-JP" altLang="en-US" sz="900" dirty="0"/>
          </a:p>
          <a:p>
            <a:pPr lvl="1"/>
            <a:r>
              <a:rPr lang="ja-JP" altLang="en-US" sz="900" dirty="0"/>
              <a:t>特にネットワーク回線が大きくない場合や多くのアクセスが集中している場合に帯域がとれずに画像がコマ送りになったり止まったりする場合がある。他のネットワーク利用者が多い場合は、利用を控えてもらうなどが必要となる。</a:t>
            </a:r>
          </a:p>
          <a:p>
            <a:pPr lvl="1"/>
            <a:endParaRPr lang="ja-JP" altLang="en-US" sz="900" dirty="0"/>
          </a:p>
          <a:p>
            <a:pPr lvl="1"/>
            <a:r>
              <a:rPr lang="ja-JP" altLang="en-US" sz="900" dirty="0"/>
              <a:t>特に、</a:t>
            </a:r>
            <a:r>
              <a:rPr lang="en-US" altLang="ja-JP" sz="900" dirty="0" err="1"/>
              <a:t>WIfi</a:t>
            </a:r>
            <a:r>
              <a:rPr lang="ja-JP" altLang="en-US" sz="900" dirty="0"/>
              <a:t>を使用している場合は、複数の利用者が使用しているので回線帯域は狭くなる。安定品質を得るには、有線 </a:t>
            </a:r>
            <a:r>
              <a:rPr lang="en-US" altLang="ja-JP" sz="900" dirty="0"/>
              <a:t>LAN</a:t>
            </a:r>
            <a:r>
              <a:rPr lang="ja-JP" altLang="en-US" sz="900" dirty="0"/>
              <a:t>に接続しておくようにしたい</a:t>
            </a:r>
            <a:r>
              <a:rPr lang="ja-JP" altLang="en-US" sz="900" dirty="0" smtClean="0"/>
              <a:t>。</a:t>
            </a:r>
            <a:endParaRPr lang="ja-JP" altLang="en-US" sz="900" dirty="0"/>
          </a:p>
          <a:p>
            <a:pPr lvl="1"/>
            <a:endParaRPr lang="ja-JP" altLang="en-US" sz="900" dirty="0"/>
          </a:p>
          <a:p>
            <a:pPr lvl="1"/>
            <a:r>
              <a:rPr lang="ja-JP" altLang="en-US" sz="1600" dirty="0"/>
              <a:t>・ハウリング</a:t>
            </a:r>
          </a:p>
          <a:p>
            <a:pPr lvl="1"/>
            <a:endParaRPr lang="ja-JP" altLang="en-US" sz="900" dirty="0"/>
          </a:p>
          <a:p>
            <a:pPr lvl="1"/>
            <a:r>
              <a:rPr lang="ja-JP" altLang="en-US" sz="900" dirty="0"/>
              <a:t>スピーカーからの音をマイクが拾ってしまい、それが増幅されてハウリングが起きる場合がある。また、部屋の壁面によっては、音が反射してこれも増幅の原因となる。自分側、相手側のスピーカー音量を調節したり、マイクの感度を調節したりして調節する</a:t>
            </a:r>
            <a:r>
              <a:rPr lang="ja-JP" altLang="en-US" sz="900" dirty="0" smtClean="0"/>
              <a:t>。</a:t>
            </a:r>
            <a:endParaRPr lang="ja-JP" altLang="en-US" sz="900" dirty="0"/>
          </a:p>
          <a:p>
            <a:pPr lvl="1"/>
            <a:r>
              <a:rPr lang="ja-JP" altLang="en-US" sz="900" dirty="0"/>
              <a:t>また、窓にカーテンやブラインドがある場合はそれを閉めることで、ハウリングが軽減する場合もある</a:t>
            </a:r>
            <a:r>
              <a:rPr lang="ja-JP" altLang="en-US" sz="900" dirty="0" smtClean="0"/>
              <a:t>。</a:t>
            </a:r>
            <a:endParaRPr lang="ja-JP" altLang="en-US" sz="900" dirty="0"/>
          </a:p>
          <a:p>
            <a:pPr lvl="1"/>
            <a:endParaRPr lang="ja-JP" altLang="en-US" sz="1400" dirty="0"/>
          </a:p>
          <a:p>
            <a:pPr lvl="1"/>
            <a:r>
              <a:rPr lang="ja-JP" altLang="en-US" sz="1400" dirty="0"/>
              <a:t>・相手の画像が見えない</a:t>
            </a:r>
          </a:p>
          <a:p>
            <a:pPr lvl="1"/>
            <a:endParaRPr lang="ja-JP" altLang="en-US" sz="900" dirty="0"/>
          </a:p>
          <a:p>
            <a:pPr lvl="1"/>
            <a:r>
              <a:rPr lang="ja-JP" altLang="en-US" sz="900" dirty="0"/>
              <a:t>画面下部に、ビデオミュートボタンがあるので、オフになっていないか確認してもらう。オンにしてもらう。</a:t>
            </a:r>
          </a:p>
          <a:p>
            <a:pPr lvl="1"/>
            <a:endParaRPr lang="ja-JP" altLang="en-US" sz="900" dirty="0"/>
          </a:p>
          <a:p>
            <a:pPr lvl="1"/>
            <a:r>
              <a:rPr lang="ja-JP" altLang="en-US" sz="1400" dirty="0"/>
              <a:t>・自分の画像が相手に見えないと言われる</a:t>
            </a:r>
          </a:p>
          <a:p>
            <a:pPr lvl="1"/>
            <a:endParaRPr lang="ja-JP" altLang="en-US" sz="900" dirty="0"/>
          </a:p>
          <a:p>
            <a:pPr lvl="1"/>
            <a:r>
              <a:rPr lang="ja-JP" altLang="en-US" sz="900" dirty="0"/>
              <a:t>画面下部に、ビデオミュートボタンがあるので、オフになっていないか確認し、オンにする。</a:t>
            </a:r>
          </a:p>
          <a:p>
            <a:pPr lvl="1"/>
            <a:endParaRPr lang="ja-JP" altLang="en-US" sz="900" dirty="0"/>
          </a:p>
          <a:p>
            <a:pPr lvl="1"/>
            <a:r>
              <a:rPr lang="ja-JP" altLang="en-US" sz="1400" dirty="0"/>
              <a:t>・相手の声が聞こえない</a:t>
            </a:r>
          </a:p>
          <a:p>
            <a:pPr lvl="1"/>
            <a:endParaRPr lang="ja-JP" altLang="en-US" sz="900" dirty="0"/>
          </a:p>
          <a:p>
            <a:pPr lvl="1"/>
            <a:r>
              <a:rPr lang="ja-JP" altLang="en-US" sz="900" dirty="0"/>
              <a:t>画面下部に、マイクミュートボタンがあるので、オフになっていないか確認してもらう。オンにしてもらう。</a:t>
            </a:r>
          </a:p>
          <a:p>
            <a:pPr lvl="1"/>
            <a:endParaRPr lang="ja-JP" altLang="en-US" sz="900" dirty="0"/>
          </a:p>
          <a:p>
            <a:pPr lvl="1"/>
            <a:r>
              <a:rPr lang="ja-JP" altLang="en-US" sz="1400" dirty="0"/>
              <a:t>・自分の声が聞こえないと言われる</a:t>
            </a:r>
          </a:p>
          <a:p>
            <a:pPr lvl="1"/>
            <a:endParaRPr lang="ja-JP" altLang="en-US" sz="900" dirty="0"/>
          </a:p>
          <a:p>
            <a:pPr lvl="1"/>
            <a:r>
              <a:rPr lang="ja-JP" altLang="en-US" sz="900" dirty="0"/>
              <a:t>画面下部に、マイクミュートボタンがあるので、オフになっていないか確認し、オンにする。</a:t>
            </a:r>
            <a:endParaRPr lang="en-US" altLang="ja-JP" sz="900" dirty="0" smtClean="0"/>
          </a:p>
        </p:txBody>
      </p:sp>
    </p:spTree>
    <p:extLst>
      <p:ext uri="{BB962C8B-B14F-4D97-AF65-F5344CB8AC3E}">
        <p14:creationId xmlns:p14="http://schemas.microsoft.com/office/powerpoint/2010/main" val="193448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latin typeface="Calibri" charset="0"/>
              <a:ea typeface="ＭＳ Ｐゴシック" charset="0"/>
              <a:cs typeface="ＭＳ Ｐゴシック" charset="0"/>
            </a:endParaRPr>
          </a:p>
        </p:txBody>
      </p:sp>
      <p:grpSp>
        <p:nvGrpSpPr>
          <p:cNvPr id="81923" name="図形グループ 7"/>
          <p:cNvGrpSpPr>
            <a:grpSpLocks/>
          </p:cNvGrpSpPr>
          <p:nvPr/>
        </p:nvGrpSpPr>
        <p:grpSpPr bwMode="auto">
          <a:xfrm>
            <a:off x="457200" y="115888"/>
            <a:ext cx="8229600" cy="5218112"/>
            <a:chOff x="457200" y="116286"/>
            <a:chExt cx="8229600" cy="5216921"/>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2" y="2933455"/>
              <a:ext cx="4799504"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81924" name="正方形/長方形 13"/>
          <p:cNvSpPr>
            <a:spLocks noChangeArrowheads="1"/>
          </p:cNvSpPr>
          <p:nvPr/>
        </p:nvSpPr>
        <p:spPr bwMode="auto">
          <a:xfrm>
            <a:off x="1905000" y="3733800"/>
            <a:ext cx="5638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3200">
                <a:latin typeface="Calibri" charset="0"/>
              </a:rPr>
              <a:t>株式会社</a:t>
            </a:r>
            <a:r>
              <a:rPr lang="en-US" altLang="ja-JP" sz="3200">
                <a:latin typeface="Calibri" charset="0"/>
              </a:rPr>
              <a:t>ODR Room Network</a:t>
            </a:r>
          </a:p>
          <a:p>
            <a:pPr algn="ctr"/>
            <a:r>
              <a:rPr lang="en-US" altLang="ja-JP">
                <a:latin typeface="Calibri" charset="0"/>
              </a:rPr>
              <a:t>http://www.odr-room.com/</a:t>
            </a:r>
            <a:endParaRPr lang="ja-JP" altLang="en-US"/>
          </a:p>
        </p:txBody>
      </p:sp>
      <p:sp>
        <p:nvSpPr>
          <p:cNvPr id="81925" name="テキスト ボックス 14"/>
          <p:cNvSpPr txBox="1">
            <a:spLocks noChangeArrowheads="1"/>
          </p:cNvSpPr>
          <p:nvPr/>
        </p:nvSpPr>
        <p:spPr bwMode="auto">
          <a:xfrm>
            <a:off x="2895600" y="17526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7200" i="1">
                <a:latin typeface="Edwardian Script ITC" charset="0"/>
                <a:cs typeface="Edwardian Script ITC" charset="0"/>
              </a:rPr>
              <a:t>Thank you!</a:t>
            </a:r>
            <a:endParaRPr lang="ja-JP" altLang="en-US" sz="7200" i="1">
              <a:latin typeface="Edwardian Script ITC" charset="0"/>
              <a:cs typeface="Edwardian Script ITC"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smtClean="0">
                <a:latin typeface="Calibri" charset="0"/>
                <a:ea typeface="ＭＳ Ｐゴシック" charset="0"/>
                <a:cs typeface="ＭＳ Ｐゴシック" charset="0"/>
              </a:rPr>
              <a:t>１　</a:t>
            </a:r>
            <a:r>
              <a:rPr lang="en-US" altLang="ja-JP" sz="3600" dirty="0" smtClean="0">
                <a:latin typeface="Calibri" charset="0"/>
                <a:ea typeface="ＭＳ Ｐゴシック" charset="0"/>
                <a:cs typeface="ＭＳ Ｐゴシック" charset="0"/>
              </a:rPr>
              <a:t>ADR</a:t>
            </a:r>
            <a:r>
              <a:rPr lang="ja-JP" altLang="en-US" sz="3600" dirty="0" smtClean="0">
                <a:latin typeface="Calibri" charset="0"/>
                <a:ea typeface="ＭＳ Ｐゴシック" charset="0"/>
                <a:cs typeface="ＭＳ Ｐゴシック" charset="0"/>
              </a:rPr>
              <a:t>での</a:t>
            </a:r>
            <a:r>
              <a:rPr lang="en-US" altLang="ja-JP" sz="3600" dirty="0" smtClean="0">
                <a:latin typeface="Calibri" charset="0"/>
                <a:ea typeface="ＭＳ Ｐゴシック" charset="0"/>
                <a:cs typeface="ＭＳ Ｐゴシック" charset="0"/>
              </a:rPr>
              <a:t>IT</a:t>
            </a:r>
            <a:r>
              <a:rPr lang="ja-JP" altLang="en-US" sz="3600" dirty="0" smtClean="0">
                <a:latin typeface="Calibri" charset="0"/>
                <a:ea typeface="ＭＳ Ｐゴシック" charset="0"/>
                <a:cs typeface="ＭＳ Ｐゴシック" charset="0"/>
              </a:rPr>
              <a:t>利用</a:t>
            </a:r>
            <a:endParaRPr lang="ja-JP" altLang="en-US" sz="3600" dirty="0">
              <a:latin typeface="Calibri" charset="0"/>
              <a:ea typeface="ＭＳ Ｐゴシック" charset="0"/>
              <a:cs typeface="ＭＳ Ｐゴシック" charset="0"/>
            </a:endParaRP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 name="テキスト ボックス 2"/>
          <p:cNvSpPr txBox="1"/>
          <p:nvPr/>
        </p:nvSpPr>
        <p:spPr>
          <a:xfrm>
            <a:off x="1115616" y="1412776"/>
            <a:ext cx="7571184" cy="4247317"/>
          </a:xfrm>
          <a:prstGeom prst="rect">
            <a:avLst/>
          </a:prstGeom>
          <a:noFill/>
        </p:spPr>
        <p:txBody>
          <a:bodyPr wrap="square" rtlCol="0">
            <a:spAutoFit/>
          </a:bodyPr>
          <a:lstStyle/>
          <a:p>
            <a:r>
              <a:rPr kumimoji="1" lang="ja-JP" altLang="en-US" dirty="0" smtClean="0"/>
              <a:t>（イメージ</a:t>
            </a:r>
            <a:r>
              <a:rPr lang="ja-JP" altLang="en-US" dirty="0" smtClean="0"/>
              <a:t>）</a:t>
            </a:r>
            <a:endParaRPr lang="en-US" altLang="ja-JP" dirty="0" smtClean="0"/>
          </a:p>
          <a:p>
            <a:endParaRPr kumimoji="1" lang="en-US" altLang="ja-JP" dirty="0" smtClean="0"/>
          </a:p>
          <a:p>
            <a:r>
              <a:rPr kumimoji="1" lang="ja-JP" altLang="en-US" dirty="0" smtClean="0"/>
              <a:t>申し立て</a:t>
            </a:r>
            <a:endParaRPr kumimoji="1" lang="en-US" altLang="ja-JP" dirty="0" smtClean="0"/>
          </a:p>
          <a:p>
            <a:r>
              <a:rPr lang="ja-JP" altLang="ja-JP" dirty="0"/>
              <a:t>　</a:t>
            </a:r>
            <a:r>
              <a:rPr lang="ja-JP" altLang="en-US" dirty="0" smtClean="0"/>
              <a:t>　　　申し立て　　　　　　　　　　</a:t>
            </a:r>
            <a:r>
              <a:rPr lang="en-US" altLang="ja-JP" dirty="0" smtClean="0"/>
              <a:t>Web</a:t>
            </a:r>
            <a:r>
              <a:rPr lang="ja-JP" altLang="en-US" dirty="0" smtClean="0"/>
              <a:t>システムでの入力送信</a:t>
            </a:r>
            <a:endParaRPr kumimoji="1" lang="en-US" altLang="ja-JP" dirty="0" smtClean="0"/>
          </a:p>
          <a:p>
            <a:r>
              <a:rPr lang="ja-JP" altLang="en-US" dirty="0" smtClean="0"/>
              <a:t>　　　　相手方通知　　　　　　　　電子メールでの通知（＋電話、郵便）</a:t>
            </a:r>
            <a:endParaRPr lang="en-US" altLang="ja-JP" dirty="0" smtClean="0"/>
          </a:p>
          <a:p>
            <a:r>
              <a:rPr kumimoji="1" lang="ja-JP" altLang="en-US" dirty="0" smtClean="0"/>
              <a:t>　　　　本人確認　　　　　　　　　　証明書類（</a:t>
            </a:r>
            <a:r>
              <a:rPr kumimoji="1" lang="en-US" altLang="ja-JP" dirty="0" smtClean="0"/>
              <a:t>PDF</a:t>
            </a:r>
            <a:r>
              <a:rPr kumimoji="1" lang="ja-JP" altLang="en-US" dirty="0" smtClean="0"/>
              <a:t>など）、</a:t>
            </a:r>
            <a:r>
              <a:rPr kumimoji="1" lang="en-US" altLang="ja-JP" dirty="0" smtClean="0"/>
              <a:t>TV</a:t>
            </a:r>
            <a:r>
              <a:rPr kumimoji="1" lang="ja-JP" altLang="en-US" dirty="0" smtClean="0"/>
              <a:t>会議</a:t>
            </a:r>
            <a:endParaRPr kumimoji="1" lang="en-US" altLang="ja-JP" dirty="0" smtClean="0"/>
          </a:p>
          <a:p>
            <a:r>
              <a:rPr lang="ja-JP" altLang="en-US" dirty="0" smtClean="0"/>
              <a:t>事件管理</a:t>
            </a:r>
            <a:endParaRPr lang="en-US" altLang="ja-JP" dirty="0" smtClean="0"/>
          </a:p>
          <a:p>
            <a:r>
              <a:rPr lang="ja-JP" altLang="ja-JP" dirty="0"/>
              <a:t>　</a:t>
            </a:r>
            <a:r>
              <a:rPr lang="ja-JP" altLang="en-US" dirty="0" smtClean="0"/>
              <a:t>　　　手続き管理　　　　　　　　</a:t>
            </a:r>
            <a:r>
              <a:rPr lang="en-US" altLang="ja-JP" dirty="0" smtClean="0"/>
              <a:t>Web</a:t>
            </a:r>
            <a:r>
              <a:rPr lang="ja-JP" altLang="en-US" dirty="0" smtClean="0"/>
              <a:t>システムでの手続き管理</a:t>
            </a:r>
            <a:endParaRPr lang="en-US" altLang="ja-JP" dirty="0" smtClean="0"/>
          </a:p>
          <a:p>
            <a:r>
              <a:rPr lang="ja-JP" altLang="en-US" dirty="0" smtClean="0"/>
              <a:t>　　　　争点管理</a:t>
            </a:r>
            <a:endParaRPr lang="en-US" altLang="ja-JP" dirty="0" smtClean="0"/>
          </a:p>
          <a:p>
            <a:r>
              <a:rPr lang="ja-JP" altLang="ja-JP" dirty="0"/>
              <a:t>　</a:t>
            </a:r>
            <a:r>
              <a:rPr lang="ja-JP" altLang="en-US" dirty="0" smtClean="0"/>
              <a:t>　　　主張・反論管理</a:t>
            </a:r>
            <a:endParaRPr lang="en-US" altLang="ja-JP" dirty="0" smtClean="0"/>
          </a:p>
          <a:p>
            <a:endParaRPr lang="en-US" altLang="ja-JP" dirty="0" smtClean="0"/>
          </a:p>
          <a:p>
            <a:r>
              <a:rPr kumimoji="1" lang="ja-JP" altLang="en-US" dirty="0" smtClean="0"/>
              <a:t>和解交渉</a:t>
            </a:r>
            <a:endParaRPr kumimoji="1" lang="en-US" altLang="ja-JP" dirty="0" smtClean="0"/>
          </a:p>
          <a:p>
            <a:r>
              <a:rPr lang="ja-JP" altLang="ja-JP" dirty="0"/>
              <a:t>　</a:t>
            </a:r>
            <a:r>
              <a:rPr lang="ja-JP" altLang="en-US" dirty="0" smtClean="0"/>
              <a:t>　　　</a:t>
            </a:r>
            <a:r>
              <a:rPr kumimoji="1" lang="ja-JP" altLang="en-US" dirty="0" smtClean="0"/>
              <a:t>対面対話　　　　　　　　　　</a:t>
            </a:r>
            <a:r>
              <a:rPr kumimoji="1" lang="en-US" altLang="ja-JP" dirty="0" smtClean="0"/>
              <a:t>TV</a:t>
            </a:r>
            <a:r>
              <a:rPr kumimoji="1" lang="ja-JP" altLang="en-US" dirty="0" smtClean="0"/>
              <a:t>会議</a:t>
            </a:r>
            <a:endParaRPr kumimoji="1" lang="en-US" altLang="ja-JP" dirty="0" smtClean="0"/>
          </a:p>
          <a:p>
            <a:r>
              <a:rPr lang="ja-JP" altLang="en-US" dirty="0" smtClean="0"/>
              <a:t>　　　　コーカス　　　　　　　　　　　</a:t>
            </a:r>
            <a:r>
              <a:rPr lang="en-US" altLang="ja-JP" dirty="0" smtClean="0"/>
              <a:t>TV</a:t>
            </a:r>
            <a:r>
              <a:rPr lang="ja-JP" altLang="en-US" dirty="0" smtClean="0"/>
              <a:t>会議</a:t>
            </a:r>
            <a:endParaRPr lang="en-US" altLang="ja-JP" dirty="0" smtClean="0"/>
          </a:p>
          <a:p>
            <a:r>
              <a:rPr kumimoji="1" lang="ja-JP" altLang="en-US" dirty="0" smtClean="0"/>
              <a:t>和解契約　　　　　　　　　　　　　　</a:t>
            </a:r>
            <a:r>
              <a:rPr kumimoji="1" lang="en-US" altLang="ja-JP" dirty="0" smtClean="0"/>
              <a:t>Web</a:t>
            </a:r>
            <a:r>
              <a:rPr kumimoji="1" lang="ja-JP" altLang="en-US" dirty="0" smtClean="0"/>
              <a:t>シス</a:t>
            </a:r>
            <a:r>
              <a:rPr lang="ja-JP" altLang="en-US" dirty="0" smtClean="0"/>
              <a:t>テムでの作成、通知、保管（＋郵便）</a:t>
            </a:r>
            <a:endParaRPr kumimoji="1" lang="en-US" altLang="ja-JP" dirty="0" smtClean="0"/>
          </a:p>
        </p:txBody>
      </p:sp>
    </p:spTree>
    <p:extLst>
      <p:ext uri="{BB962C8B-B14F-4D97-AF65-F5344CB8AC3E}">
        <p14:creationId xmlns:p14="http://schemas.microsoft.com/office/powerpoint/2010/main" val="3677177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smtClean="0">
                <a:latin typeface="Calibri" charset="0"/>
                <a:ea typeface="ＭＳ Ｐゴシック" charset="0"/>
                <a:cs typeface="ＭＳ Ｐゴシック" charset="0"/>
              </a:rPr>
              <a:t>２　</a:t>
            </a:r>
            <a:r>
              <a:rPr lang="ja-JP" altLang="ja-JP" sz="3600" dirty="0" smtClean="0">
                <a:latin typeface="Calibri" charset="0"/>
                <a:ea typeface="ＭＳ Ｐゴシック" charset="0"/>
                <a:cs typeface="ＭＳ Ｐゴシック" charset="0"/>
              </a:rPr>
              <a:t>A</a:t>
            </a:r>
            <a:r>
              <a:rPr lang="en-US" altLang="ja-JP" sz="3600" dirty="0" smtClean="0">
                <a:latin typeface="Calibri" charset="0"/>
                <a:ea typeface="ＭＳ Ｐゴシック" charset="0"/>
                <a:cs typeface="ＭＳ Ｐゴシック" charset="0"/>
              </a:rPr>
              <a:t>DR</a:t>
            </a:r>
            <a:r>
              <a:rPr lang="ja-JP" altLang="en-US" sz="3600" dirty="0" smtClean="0">
                <a:latin typeface="Calibri" charset="0"/>
                <a:ea typeface="ＭＳ Ｐゴシック" charset="0"/>
                <a:cs typeface="ＭＳ Ｐゴシック" charset="0"/>
              </a:rPr>
              <a:t>での</a:t>
            </a:r>
            <a:r>
              <a:rPr lang="en-US" altLang="ja-JP" sz="3600" dirty="0" smtClean="0">
                <a:latin typeface="Calibri" charset="0"/>
                <a:ea typeface="ＭＳ Ｐゴシック" charset="0"/>
                <a:cs typeface="ＭＳ Ｐゴシック" charset="0"/>
              </a:rPr>
              <a:t>TV</a:t>
            </a:r>
            <a:r>
              <a:rPr lang="ja-JP" altLang="en-US" sz="3600" dirty="0" smtClean="0">
                <a:latin typeface="Calibri" charset="0"/>
                <a:ea typeface="ＭＳ Ｐゴシック" charset="0"/>
                <a:cs typeface="ＭＳ Ｐゴシック" charset="0"/>
              </a:rPr>
              <a:t>会議利用</a:t>
            </a:r>
            <a:endParaRPr lang="ja-JP" altLang="en-US" sz="3600" dirty="0">
              <a:latin typeface="Calibri" charset="0"/>
              <a:ea typeface="ＭＳ Ｐゴシック" charset="0"/>
              <a:cs typeface="ＭＳ Ｐゴシック" charset="0"/>
            </a:endParaRP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テキスト ボックス 12"/>
          <p:cNvSpPr txBox="1"/>
          <p:nvPr/>
        </p:nvSpPr>
        <p:spPr>
          <a:xfrm>
            <a:off x="1115616" y="1412776"/>
            <a:ext cx="7571184" cy="646331"/>
          </a:xfrm>
          <a:prstGeom prst="rect">
            <a:avLst/>
          </a:prstGeom>
          <a:noFill/>
        </p:spPr>
        <p:txBody>
          <a:bodyPr wrap="square" rtlCol="0">
            <a:spAutoFit/>
          </a:bodyPr>
          <a:lstStyle/>
          <a:p>
            <a:r>
              <a:rPr lang="ja-JP" altLang="en-US" dirty="0" smtClean="0"/>
              <a:t>◾️</a:t>
            </a:r>
            <a:r>
              <a:rPr kumimoji="1" lang="ja-JP" altLang="en-US" dirty="0" smtClean="0"/>
              <a:t>必要な機器　　　</a:t>
            </a:r>
            <a:r>
              <a:rPr lang="en-US" altLang="ja-JP" sz="1600" dirty="0" smtClean="0"/>
              <a:t>TV</a:t>
            </a:r>
            <a:r>
              <a:rPr lang="ja-JP" altLang="en-US" sz="1600" dirty="0" smtClean="0"/>
              <a:t>会議ソフト、</a:t>
            </a:r>
            <a:r>
              <a:rPr kumimoji="1" lang="en-US" altLang="ja-JP" sz="1600" dirty="0" smtClean="0"/>
              <a:t>Web</a:t>
            </a:r>
            <a:r>
              <a:rPr kumimoji="1" lang="ja-JP" altLang="en-US" sz="1600" dirty="0" smtClean="0"/>
              <a:t>カメラ（内臓、外付け、ワイドレンズなど）</a:t>
            </a:r>
            <a:endParaRPr kumimoji="1" lang="en-US" altLang="ja-JP" dirty="0" smtClean="0"/>
          </a:p>
          <a:p>
            <a:r>
              <a:rPr lang="en-US" altLang="ja-JP" dirty="0"/>
              <a:t>️️◾️</a:t>
            </a:r>
            <a:r>
              <a:rPr kumimoji="1" lang="ja-JP" altLang="en-US" dirty="0" smtClean="0"/>
              <a:t>ツールの選択肢</a:t>
            </a:r>
            <a:endParaRPr kumimoji="1" lang="en-US" altLang="ja-JP" dirty="0" smtClean="0"/>
          </a:p>
        </p:txBody>
      </p:sp>
      <p:graphicFrame>
        <p:nvGraphicFramePr>
          <p:cNvPr id="2" name="表 1"/>
          <p:cNvGraphicFramePr>
            <a:graphicFrameLocks noGrp="1"/>
          </p:cNvGraphicFramePr>
          <p:nvPr>
            <p:extLst>
              <p:ext uri="{D42A27DB-BD31-4B8C-83A1-F6EECF244321}">
                <p14:modId xmlns:p14="http://schemas.microsoft.com/office/powerpoint/2010/main" val="458363687"/>
              </p:ext>
            </p:extLst>
          </p:nvPr>
        </p:nvGraphicFramePr>
        <p:xfrm>
          <a:off x="992823" y="2097916"/>
          <a:ext cx="7920880" cy="3181588"/>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342764">
                <a:tc>
                  <a:txBody>
                    <a:bodyPr/>
                    <a:lstStyle/>
                    <a:p>
                      <a:r>
                        <a:rPr kumimoji="1" lang="ja-JP" altLang="en-US" sz="1200" dirty="0" smtClean="0"/>
                        <a:t>ツール名称</a:t>
                      </a:r>
                      <a:endParaRPr kumimoji="1" lang="ja-JP" altLang="en-US" sz="1200" dirty="0"/>
                    </a:p>
                  </a:txBody>
                  <a:tcPr/>
                </a:tc>
                <a:tc>
                  <a:txBody>
                    <a:bodyPr/>
                    <a:lstStyle/>
                    <a:p>
                      <a:r>
                        <a:rPr kumimoji="1" lang="ja-JP" altLang="en-US" sz="1200" dirty="0" smtClean="0"/>
                        <a:t>提供開始</a:t>
                      </a:r>
                      <a:endParaRPr kumimoji="1" lang="ja-JP" altLang="en-US" sz="1200" dirty="0"/>
                    </a:p>
                  </a:txBody>
                  <a:tcPr/>
                </a:tc>
                <a:tc>
                  <a:txBody>
                    <a:bodyPr/>
                    <a:lstStyle/>
                    <a:p>
                      <a:r>
                        <a:rPr kumimoji="1" lang="ja-JP" altLang="en-US" sz="1200" dirty="0" smtClean="0"/>
                        <a:t>メーカー</a:t>
                      </a:r>
                      <a:endParaRPr kumimoji="1" lang="ja-JP" altLang="en-US" sz="1200" dirty="0"/>
                    </a:p>
                  </a:txBody>
                  <a:tcPr/>
                </a:tc>
                <a:tc>
                  <a:txBody>
                    <a:bodyPr/>
                    <a:lstStyle/>
                    <a:p>
                      <a:r>
                        <a:rPr kumimoji="1" lang="ja-JP" altLang="en-US" sz="1200" dirty="0" smtClean="0"/>
                        <a:t>費用</a:t>
                      </a:r>
                      <a:endParaRPr kumimoji="1" lang="ja-JP" altLang="en-US" sz="1200" dirty="0"/>
                    </a:p>
                  </a:txBody>
                  <a:tcPr/>
                </a:tc>
                <a:tc>
                  <a:txBody>
                    <a:bodyPr/>
                    <a:lstStyle/>
                    <a:p>
                      <a:r>
                        <a:rPr kumimoji="1" lang="ja-JP" altLang="en-US" sz="1200" dirty="0" smtClean="0"/>
                        <a:t>特徴</a:t>
                      </a:r>
                      <a:endParaRPr kumimoji="1" lang="ja-JP" altLang="en-US" sz="1200" dirty="0"/>
                    </a:p>
                  </a:txBody>
                  <a:tcPr/>
                </a:tc>
              </a:tr>
              <a:tr h="591619">
                <a:tc>
                  <a:txBody>
                    <a:bodyPr/>
                    <a:lstStyle/>
                    <a:p>
                      <a:r>
                        <a:rPr lang="en-US" altLang="ja-JP" sz="1200" dirty="0" smtClean="0"/>
                        <a:t>Skype</a:t>
                      </a:r>
                      <a:endParaRPr kumimoji="1" lang="ja-JP" altLang="en-US" sz="1200" dirty="0"/>
                    </a:p>
                  </a:txBody>
                  <a:tcPr/>
                </a:tc>
                <a:tc>
                  <a:txBody>
                    <a:bodyPr/>
                    <a:lstStyle/>
                    <a:p>
                      <a:r>
                        <a:rPr lang="ja-JP" altLang="en-US" sz="1200" dirty="0" smtClean="0"/>
                        <a:t>２００３年</a:t>
                      </a:r>
                      <a:endParaRPr kumimoji="1" lang="ja-JP" altLang="en-US" sz="1200" dirty="0"/>
                    </a:p>
                  </a:txBody>
                  <a:tcPr/>
                </a:tc>
                <a:tc>
                  <a:txBody>
                    <a:bodyPr/>
                    <a:lstStyle/>
                    <a:p>
                      <a:r>
                        <a:rPr lang="ja-JP" altLang="en-US" sz="1200" dirty="0" smtClean="0"/>
                        <a:t>マイクロソフト（エストニア）</a:t>
                      </a:r>
                      <a:endParaRPr kumimoji="1" lang="ja-JP" altLang="en-US" sz="1200" dirty="0"/>
                    </a:p>
                  </a:txBody>
                  <a:tcPr/>
                </a:tc>
                <a:tc>
                  <a:txBody>
                    <a:bodyPr/>
                    <a:lstStyle/>
                    <a:p>
                      <a:r>
                        <a:rPr lang="ja-JP" altLang="en-US" sz="1200" dirty="0" smtClean="0"/>
                        <a:t>無料</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チャット、</a:t>
                      </a:r>
                      <a:r>
                        <a:rPr lang="ja-JP" altLang="en-US" sz="1200" smtClean="0"/>
                        <a:t>ファイル</a:t>
                      </a:r>
                      <a:r>
                        <a:rPr lang="ja-JP" altLang="en-US" sz="1200" smtClean="0"/>
                        <a:t>転送</a:t>
                      </a:r>
                      <a:r>
                        <a:rPr lang="ja-JP" altLang="en-US" sz="1200" smtClean="0"/>
                        <a:t>、画面４分割まで</a:t>
                      </a:r>
                      <a:endParaRPr lang="en-US" altLang="ja-JP" sz="1200" dirty="0" smtClean="0"/>
                    </a:p>
                  </a:txBody>
                  <a:tcPr/>
                </a:tc>
              </a:tr>
              <a:tr h="756741">
                <a:tc>
                  <a:txBody>
                    <a:bodyPr/>
                    <a:lstStyle/>
                    <a:p>
                      <a:r>
                        <a:rPr lang="en-US" altLang="ja-JP" sz="1200" dirty="0" smtClean="0"/>
                        <a:t>Google </a:t>
                      </a:r>
                    </a:p>
                    <a:p>
                      <a:r>
                        <a:rPr lang="en-US" altLang="ja-JP" sz="1200" dirty="0" smtClean="0"/>
                        <a:t>Hangout</a:t>
                      </a:r>
                      <a:r>
                        <a:rPr lang="ja-JP" altLang="en-US" sz="1200" dirty="0" smtClean="0"/>
                        <a:t> </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２０１３年＊２０２０年終了？</a:t>
                      </a:r>
                      <a:endParaRPr lang="en-US" altLang="ja-JP" sz="1200" dirty="0" smtClean="0"/>
                    </a:p>
                    <a:p>
                      <a:endParaRPr kumimoji="1" lang="ja-JP" altLang="en-US" sz="1200" dirty="0"/>
                    </a:p>
                  </a:txBody>
                  <a:tcPr/>
                </a:tc>
                <a:tc>
                  <a:txBody>
                    <a:bodyPr/>
                    <a:lstStyle/>
                    <a:p>
                      <a:r>
                        <a:rPr lang="en-US" altLang="ja-JP" sz="1200" dirty="0" smtClean="0"/>
                        <a:t>Google</a:t>
                      </a:r>
                      <a:r>
                        <a:rPr lang="ja-JP" altLang="en-US" sz="1200" dirty="0" smtClean="0"/>
                        <a:t>（米国）</a:t>
                      </a:r>
                      <a:endParaRPr kumimoji="1" lang="ja-JP" altLang="en-US" sz="1200" dirty="0"/>
                    </a:p>
                  </a:txBody>
                  <a:tcPr/>
                </a:tc>
                <a:tc>
                  <a:txBody>
                    <a:bodyPr/>
                    <a:lstStyle/>
                    <a:p>
                      <a:r>
                        <a:rPr lang="ja-JP" altLang="en-US" sz="1200" dirty="0" smtClean="0"/>
                        <a:t>無料</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チャット、ファイル転送　中国利用不可</a:t>
                      </a:r>
                      <a:endParaRPr lang="en-US" altLang="ja-JP" sz="1200" dirty="0" smtClean="0"/>
                    </a:p>
                  </a:txBody>
                  <a:tcPr/>
                </a:tc>
              </a:tr>
              <a:tr h="576064">
                <a:tc>
                  <a:txBody>
                    <a:bodyPr/>
                    <a:lstStyle/>
                    <a:p>
                      <a:r>
                        <a:rPr lang="en-US" altLang="ja-JP" sz="1200" dirty="0" err="1" smtClean="0"/>
                        <a:t>Liveon</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r>
                        <a:rPr lang="ja-JP" altLang="en-US" sz="1200" dirty="0" smtClean="0"/>
                        <a:t>３０００円／月</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イントラ型有り、ホワイトボード機能</a:t>
                      </a:r>
                      <a:endParaRPr lang="en-US" altLang="ja-JP" sz="1200" dirty="0" smtClean="0"/>
                    </a:p>
                  </a:txBody>
                  <a:tcPr/>
                </a:tc>
              </a:tr>
              <a:tr h="342764">
                <a:tc>
                  <a:txBody>
                    <a:bodyPr/>
                    <a:lstStyle/>
                    <a:p>
                      <a:r>
                        <a:rPr lang="en-US" altLang="ja-JP" sz="1200" dirty="0" smtClean="0"/>
                        <a:t>Zoom</a:t>
                      </a:r>
                      <a:endParaRPr kumimoji="1" lang="ja-JP" altLang="en-US" sz="1200" dirty="0"/>
                    </a:p>
                  </a:txBody>
                  <a:tcPr/>
                </a:tc>
                <a:tc>
                  <a:txBody>
                    <a:bodyPr/>
                    <a:lstStyle/>
                    <a:p>
                      <a:r>
                        <a:rPr lang="ja-JP" altLang="en-US" sz="1200" dirty="0" smtClean="0"/>
                        <a:t>２０１１年</a:t>
                      </a:r>
                      <a:endParaRPr kumimoji="1" lang="ja-JP" altLang="en-US" sz="1200" dirty="0"/>
                    </a:p>
                  </a:txBody>
                  <a:tcPr/>
                </a:tc>
                <a:tc>
                  <a:txBody>
                    <a:bodyPr/>
                    <a:lstStyle/>
                    <a:p>
                      <a:r>
                        <a:rPr lang="ja-JP" altLang="en-US" sz="1200" dirty="0" smtClean="0"/>
                        <a:t>ズームビデオコミュニケーション（米国）</a:t>
                      </a:r>
                      <a:endParaRPr kumimoji="1" lang="ja-JP" altLang="en-US" sz="1200" dirty="0"/>
                    </a:p>
                  </a:txBody>
                  <a:tcPr/>
                </a:tc>
                <a:tc>
                  <a:txBody>
                    <a:bodyPr/>
                    <a:lstStyle/>
                    <a:p>
                      <a:r>
                        <a:rPr lang="ja-JP" altLang="en-US" sz="1200" dirty="0" smtClean="0"/>
                        <a:t>無料（４０分）　２０００円／月</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ウェビナー機能</a:t>
                      </a:r>
                      <a:endParaRPr lang="en-US" altLang="ja-JP" sz="1200" dirty="0" smtClean="0"/>
                    </a:p>
                    <a:p>
                      <a:endParaRPr kumimoji="1" lang="ja-JP" altLang="en-US" sz="1200" dirty="0"/>
                    </a:p>
                  </a:txBody>
                  <a:tcPr/>
                </a:tc>
              </a:tr>
              <a:tr h="342764">
                <a:tc>
                  <a:txBody>
                    <a:bodyPr/>
                    <a:lstStyle/>
                    <a:p>
                      <a:r>
                        <a:rPr lang="en-US" altLang="ja-JP" sz="1200" dirty="0" smtClean="0"/>
                        <a:t>blue jeans </a:t>
                      </a:r>
                      <a:endParaRPr kumimoji="1" lang="ja-JP" altLang="en-US" sz="1200" dirty="0"/>
                    </a:p>
                  </a:txBody>
                  <a:tcPr/>
                </a:tc>
                <a:tc>
                  <a:txBody>
                    <a:bodyPr/>
                    <a:lstStyle/>
                    <a:p>
                      <a:endParaRPr kumimoji="1" lang="ja-JP" altLang="en-US" sz="1200"/>
                    </a:p>
                  </a:txBody>
                  <a:tcPr/>
                </a:tc>
                <a:tc>
                  <a:txBody>
                    <a:bodyPr/>
                    <a:lstStyle/>
                    <a:p>
                      <a:r>
                        <a:rPr lang="en-US" altLang="ja-JP" sz="1200" dirty="0" smtClean="0"/>
                        <a:t>VTV</a:t>
                      </a:r>
                      <a:r>
                        <a:rPr lang="ja-JP" altLang="en-US" sz="1200" dirty="0" smtClean="0"/>
                        <a:t>ジャパン</a:t>
                      </a:r>
                      <a:endParaRPr kumimoji="1" lang="ja-JP" altLang="en-US" sz="1200" dirty="0"/>
                    </a:p>
                  </a:txBody>
                  <a:tcPr/>
                </a:tc>
                <a:tc>
                  <a:txBody>
                    <a:bodyPr/>
                    <a:lstStyle/>
                    <a:p>
                      <a:r>
                        <a:rPr lang="ja-JP" altLang="en-US" sz="1200" dirty="0" smtClean="0"/>
                        <a:t>無料２週間　</a:t>
                      </a:r>
                      <a:r>
                        <a:rPr lang="en-US" altLang="ja-JP" sz="1200" dirty="0" smtClean="0"/>
                        <a:t>OPEN</a:t>
                      </a:r>
                      <a:r>
                        <a:rPr lang="ja-JP" altLang="en-US" sz="1200" dirty="0" smtClean="0"/>
                        <a:t>価格</a:t>
                      </a:r>
                      <a:endParaRPr kumimoji="1" lang="ja-JP" altLang="en-US" sz="1200" dirty="0"/>
                    </a:p>
                  </a:txBody>
                  <a:tcPr/>
                </a:tc>
                <a:tc>
                  <a:txBody>
                    <a:bodyPr/>
                    <a:lstStyle/>
                    <a:p>
                      <a:r>
                        <a:rPr lang="ja-JP" altLang="en-US" sz="1200" dirty="0" smtClean="0"/>
                        <a:t>主要専用機との接続性</a:t>
                      </a:r>
                      <a:endParaRPr kumimoji="1" lang="ja-JP" altLang="en-US" sz="1200" dirty="0"/>
                    </a:p>
                  </a:txBody>
                  <a:tcPr/>
                </a:tc>
              </a:tr>
            </a:tbl>
          </a:graphicData>
        </a:graphic>
      </p:graphicFrame>
    </p:spTree>
    <p:extLst>
      <p:ext uri="{BB962C8B-B14F-4D97-AF65-F5344CB8AC3E}">
        <p14:creationId xmlns:p14="http://schemas.microsoft.com/office/powerpoint/2010/main" val="2127333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smtClean="0">
                <a:latin typeface="Calibri" charset="0"/>
                <a:ea typeface="ＭＳ Ｐゴシック" charset="0"/>
                <a:cs typeface="ＭＳ Ｐゴシック" charset="0"/>
              </a:rPr>
              <a:t>３　利用手順（</a:t>
            </a:r>
            <a:r>
              <a:rPr lang="en-US" altLang="ja-JP" sz="3600" dirty="0" smtClean="0">
                <a:latin typeface="Calibri" charset="0"/>
                <a:ea typeface="ＭＳ Ｐゴシック" charset="0"/>
                <a:cs typeface="ＭＳ Ｐゴシック" charset="0"/>
              </a:rPr>
              <a:t>Skype</a:t>
            </a:r>
            <a:r>
              <a:rPr lang="ja-JP" altLang="en-US" sz="3600" dirty="0" smtClean="0">
                <a:latin typeface="Calibri" charset="0"/>
                <a:ea typeface="ＭＳ Ｐゴシック" charset="0"/>
                <a:cs typeface="ＭＳ Ｐゴシック" charset="0"/>
              </a:rPr>
              <a:t>）</a:t>
            </a:r>
            <a:endParaRPr lang="ja-JP" altLang="en-US" sz="3600" dirty="0">
              <a:latin typeface="Calibri" charset="0"/>
              <a:ea typeface="ＭＳ Ｐゴシック" charset="0"/>
              <a:cs typeface="ＭＳ Ｐゴシック" charset="0"/>
            </a:endParaRP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テキスト ボックス 12"/>
          <p:cNvSpPr txBox="1"/>
          <p:nvPr/>
        </p:nvSpPr>
        <p:spPr>
          <a:xfrm>
            <a:off x="1115616" y="1412776"/>
            <a:ext cx="7571184" cy="4801315"/>
          </a:xfrm>
          <a:prstGeom prst="rect">
            <a:avLst/>
          </a:prstGeom>
          <a:noFill/>
        </p:spPr>
        <p:txBody>
          <a:bodyPr wrap="square" rtlCol="0">
            <a:spAutoFit/>
          </a:bodyPr>
          <a:lstStyle/>
          <a:p>
            <a:r>
              <a:rPr kumimoji="1" lang="ja-JP" altLang="en-US" dirty="0" smtClean="0"/>
              <a:t>利用準備</a:t>
            </a:r>
            <a:endParaRPr kumimoji="1" lang="en-US" altLang="ja-JP" dirty="0" smtClean="0"/>
          </a:p>
          <a:p>
            <a:endParaRPr kumimoji="1" lang="en-US" altLang="ja-JP" dirty="0" smtClean="0"/>
          </a:p>
          <a:p>
            <a:pPr marL="800100" lvl="1" indent="-342900">
              <a:buFont typeface="+mj-lt"/>
              <a:buAutoNum type="arabicParenR"/>
            </a:pPr>
            <a:r>
              <a:rPr kumimoji="1" lang="ja-JP" altLang="en-US" dirty="0" smtClean="0"/>
              <a:t>ダウンロード、インストール</a:t>
            </a:r>
            <a:endParaRPr kumimoji="1" lang="en-US" altLang="ja-JP" dirty="0" smtClean="0"/>
          </a:p>
          <a:p>
            <a:pPr marL="800100" lvl="1" indent="-342900">
              <a:buFont typeface="+mj-lt"/>
              <a:buAutoNum type="arabicParenR"/>
            </a:pPr>
            <a:endParaRPr kumimoji="1" lang="en-US" altLang="ja-JP" dirty="0" smtClean="0"/>
          </a:p>
          <a:p>
            <a:pPr marL="800100" lvl="1" indent="-342900">
              <a:buFont typeface="+mj-lt"/>
              <a:buAutoNum type="arabicParenR"/>
            </a:pPr>
            <a:r>
              <a:rPr lang="ja-JP" altLang="en-US" dirty="0" smtClean="0"/>
              <a:t>アカウント取得、登録</a:t>
            </a:r>
            <a:endParaRPr lang="en-US" altLang="ja-JP" dirty="0" smtClean="0"/>
          </a:p>
          <a:p>
            <a:pPr marL="342900" indent="-342900">
              <a:buFont typeface="+mj-lt"/>
              <a:buAutoNum type="arabicParenR"/>
            </a:pPr>
            <a:endParaRPr lang="en-US" altLang="ja-JP" dirty="0" smtClean="0"/>
          </a:p>
          <a:p>
            <a:r>
              <a:rPr lang="ja-JP" altLang="en-US" dirty="0" smtClean="0"/>
              <a:t>利用</a:t>
            </a:r>
            <a:endParaRPr lang="en-US" altLang="ja-JP" dirty="0" smtClean="0"/>
          </a:p>
          <a:p>
            <a:pPr marL="800100" lvl="1" indent="-342900">
              <a:buFont typeface="+mj-lt"/>
              <a:buAutoNum type="arabicParenR"/>
            </a:pPr>
            <a:r>
              <a:rPr kumimoji="1" lang="ja-JP" altLang="en-US" dirty="0" smtClean="0"/>
              <a:t>ログイン</a:t>
            </a:r>
            <a:endParaRPr kumimoji="1" lang="en-US" altLang="ja-JP" dirty="0" smtClean="0"/>
          </a:p>
          <a:p>
            <a:pPr lvl="2"/>
            <a:r>
              <a:rPr lang="ja-JP" altLang="en-US" dirty="0" smtClean="0"/>
              <a:t>接続先を探すー＞承認を得る</a:t>
            </a:r>
            <a:endParaRPr lang="en-US" altLang="ja-JP" dirty="0" smtClean="0"/>
          </a:p>
          <a:p>
            <a:pPr marL="800100" lvl="1" indent="-342900">
              <a:buFont typeface="+mj-lt"/>
              <a:buAutoNum type="arabicParenR"/>
            </a:pPr>
            <a:endParaRPr lang="en-US" altLang="ja-JP" dirty="0" smtClean="0"/>
          </a:p>
          <a:p>
            <a:pPr marL="800100" lvl="1" indent="-342900">
              <a:buFont typeface="+mj-lt"/>
              <a:buAutoNum type="arabicParenR"/>
            </a:pPr>
            <a:r>
              <a:rPr lang="ja-JP" altLang="en-US" dirty="0" smtClean="0"/>
              <a:t>相手を呼び出す</a:t>
            </a:r>
            <a:endParaRPr lang="en-US" altLang="ja-JP" dirty="0"/>
          </a:p>
          <a:p>
            <a:pPr lvl="2"/>
            <a:r>
              <a:rPr lang="ja-JP" altLang="en-US" dirty="0" smtClean="0"/>
              <a:t>（呼び出される）</a:t>
            </a:r>
            <a:endParaRPr lang="en-US" altLang="ja-JP" dirty="0" smtClean="0"/>
          </a:p>
          <a:p>
            <a:pPr marL="342900" indent="-342900">
              <a:buFont typeface="+mj-lt"/>
              <a:buAutoNum type="arabicParenR"/>
            </a:pPr>
            <a:endParaRPr lang="en-US" altLang="ja-JP" dirty="0" smtClean="0"/>
          </a:p>
          <a:p>
            <a:r>
              <a:rPr lang="ja-JP" altLang="en-US" dirty="0" smtClean="0"/>
              <a:t>高度な活用</a:t>
            </a:r>
            <a:endParaRPr lang="en-US" altLang="ja-JP" dirty="0" smtClean="0"/>
          </a:p>
          <a:p>
            <a:pPr marL="800100" lvl="1" indent="-342900">
              <a:buFont typeface="+mj-lt"/>
              <a:buAutoNum type="arabicParenR"/>
            </a:pPr>
            <a:r>
              <a:rPr lang="ja-JP" altLang="en-US" dirty="0" smtClean="0"/>
              <a:t>複数拠点との接続</a:t>
            </a:r>
            <a:endParaRPr lang="en-US" altLang="ja-JP" dirty="0" smtClean="0"/>
          </a:p>
          <a:p>
            <a:pPr marL="800100" lvl="1" indent="-342900">
              <a:buFont typeface="+mj-lt"/>
              <a:buAutoNum type="arabicParenR"/>
            </a:pPr>
            <a:endParaRPr lang="en-US" altLang="ja-JP" dirty="0" smtClean="0"/>
          </a:p>
          <a:p>
            <a:pPr marL="800100" lvl="1" indent="-342900">
              <a:buFont typeface="+mj-lt"/>
              <a:buAutoNum type="arabicParenR"/>
            </a:pPr>
            <a:r>
              <a:rPr lang="ja-JP" altLang="en-US" dirty="0" smtClean="0"/>
              <a:t>よくあるトラブル</a:t>
            </a:r>
            <a:endParaRPr lang="en-US" altLang="ja-JP" dirty="0" smtClean="0"/>
          </a:p>
        </p:txBody>
      </p:sp>
    </p:spTree>
    <p:extLst>
      <p:ext uri="{BB962C8B-B14F-4D97-AF65-F5344CB8AC3E}">
        <p14:creationId xmlns:p14="http://schemas.microsoft.com/office/powerpoint/2010/main" val="2127333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smtClean="0">
                <a:latin typeface="Calibri" charset="0"/>
                <a:ea typeface="ＭＳ Ｐゴシック" charset="0"/>
                <a:cs typeface="ＭＳ Ｐゴシック" charset="0"/>
              </a:rPr>
              <a:t>３　利用手順（</a:t>
            </a:r>
            <a:r>
              <a:rPr lang="en-US" altLang="ja-JP" sz="3600" dirty="0" smtClean="0">
                <a:latin typeface="Calibri" charset="0"/>
                <a:ea typeface="ＭＳ Ｐゴシック" charset="0"/>
                <a:cs typeface="ＭＳ Ｐゴシック" charset="0"/>
              </a:rPr>
              <a:t>Skype</a:t>
            </a:r>
            <a:r>
              <a:rPr lang="ja-JP" altLang="en-US" sz="3600" dirty="0" smtClean="0">
                <a:latin typeface="Calibri" charset="0"/>
                <a:ea typeface="ＭＳ Ｐゴシック" charset="0"/>
                <a:cs typeface="ＭＳ Ｐゴシック" charset="0"/>
              </a:rPr>
              <a:t>）</a:t>
            </a:r>
            <a:endParaRPr lang="ja-JP" altLang="en-US" sz="3600" dirty="0">
              <a:latin typeface="Calibri" charset="0"/>
              <a:ea typeface="ＭＳ Ｐゴシック" charset="0"/>
              <a:cs typeface="ＭＳ Ｐゴシック" charset="0"/>
            </a:endParaRP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テキスト ボックス 12"/>
          <p:cNvSpPr txBox="1"/>
          <p:nvPr/>
        </p:nvSpPr>
        <p:spPr>
          <a:xfrm>
            <a:off x="1115616" y="1412776"/>
            <a:ext cx="7571184" cy="3693319"/>
          </a:xfrm>
          <a:prstGeom prst="rect">
            <a:avLst/>
          </a:prstGeom>
          <a:noFill/>
        </p:spPr>
        <p:txBody>
          <a:bodyPr wrap="square" rtlCol="0">
            <a:spAutoFit/>
          </a:bodyPr>
          <a:lstStyle/>
          <a:p>
            <a:r>
              <a:rPr kumimoji="1" lang="ja-JP" altLang="en-US" dirty="0" smtClean="0"/>
              <a:t>利用準備</a:t>
            </a:r>
            <a:endParaRPr kumimoji="1" lang="en-US" altLang="ja-JP" dirty="0" smtClean="0"/>
          </a:p>
          <a:p>
            <a:endParaRPr kumimoji="1" lang="en-US" altLang="ja-JP" dirty="0" smtClean="0"/>
          </a:p>
          <a:p>
            <a:pPr marL="800100" lvl="1" indent="-342900">
              <a:buFont typeface="+mj-lt"/>
              <a:buAutoNum type="arabicParenR"/>
            </a:pPr>
            <a:r>
              <a:rPr kumimoji="1" lang="ja-JP" altLang="en-US" dirty="0" smtClean="0"/>
              <a:t>ダウンロード、インストール</a:t>
            </a:r>
            <a:endParaRPr kumimoji="1" lang="en-US" altLang="ja-JP" dirty="0" smtClean="0"/>
          </a:p>
          <a:p>
            <a:pPr marL="800100" lvl="1" indent="-342900">
              <a:buFont typeface="+mj-lt"/>
              <a:buAutoNum type="arabicParenR"/>
            </a:pPr>
            <a:endParaRPr lang="en-US" altLang="ja-JP" dirty="0"/>
          </a:p>
          <a:p>
            <a:pPr lvl="2"/>
            <a:r>
              <a:rPr lang="ja-JP" altLang="en-US" dirty="0"/>
              <a:t>ダウンロードは機器によって</a:t>
            </a:r>
            <a:r>
              <a:rPr lang="en-US" altLang="ja-JP" dirty="0"/>
              <a:t>Windows</a:t>
            </a:r>
            <a:r>
              <a:rPr lang="ja-JP" altLang="en-US" dirty="0"/>
              <a:t>用、</a:t>
            </a:r>
            <a:r>
              <a:rPr lang="en-US" altLang="ja-JP" dirty="0"/>
              <a:t>Mac</a:t>
            </a:r>
            <a:r>
              <a:rPr lang="ja-JP" altLang="en-US" dirty="0"/>
              <a:t>用、</a:t>
            </a:r>
            <a:r>
              <a:rPr lang="en-US" altLang="ja-JP" dirty="0"/>
              <a:t>Linux</a:t>
            </a:r>
            <a:r>
              <a:rPr lang="ja-JP" altLang="en-US" dirty="0"/>
              <a:t>用などを選択してダウンロードする</a:t>
            </a:r>
            <a:r>
              <a:rPr lang="ja-JP" altLang="en-US" dirty="0" smtClean="0"/>
              <a:t>。</a:t>
            </a:r>
            <a:endParaRPr lang="en-US" altLang="ja-JP" dirty="0" smtClean="0"/>
          </a:p>
          <a:p>
            <a:pPr lvl="2"/>
            <a:r>
              <a:rPr lang="ja-JP" altLang="en-US" dirty="0" smtClean="0"/>
              <a:t>　　</a:t>
            </a:r>
            <a:r>
              <a:rPr lang="en-US" altLang="ja-JP" dirty="0" smtClean="0">
                <a:hlinkClick r:id="rId3"/>
              </a:rPr>
              <a:t>https</a:t>
            </a:r>
            <a:r>
              <a:rPr lang="en-US" altLang="ja-JP" dirty="0">
                <a:hlinkClick r:id="rId3"/>
              </a:rPr>
              <a:t>://www.skype.com/ja/get-skype</a:t>
            </a:r>
            <a:r>
              <a:rPr lang="en-US" altLang="ja-JP" dirty="0" smtClean="0">
                <a:hlinkClick r:id="rId3"/>
              </a:rPr>
              <a:t>/</a:t>
            </a:r>
            <a:endParaRPr lang="en-US" altLang="ja-JP" dirty="0" smtClean="0"/>
          </a:p>
          <a:p>
            <a:pPr lvl="1"/>
            <a:endParaRPr kumimoji="1" lang="en-US" altLang="ja-JP" dirty="0" smtClean="0"/>
          </a:p>
          <a:p>
            <a:pPr lvl="1"/>
            <a:r>
              <a:rPr kumimoji="1" lang="en-US" altLang="ja-JP" dirty="0" smtClean="0"/>
              <a:t>	</a:t>
            </a:r>
            <a:r>
              <a:rPr lang="ja-JP" altLang="en-US" dirty="0"/>
              <a:t>そのファイルを起動してインストールする</a:t>
            </a:r>
            <a:r>
              <a:rPr lang="ja-JP" altLang="en-US" dirty="0" smtClean="0"/>
              <a:t>。</a:t>
            </a:r>
            <a:endParaRPr lang="en-US" altLang="ja-JP" dirty="0" smtClean="0"/>
          </a:p>
          <a:p>
            <a:pPr lvl="1"/>
            <a:r>
              <a:rPr lang="en-US" altLang="ja-JP" dirty="0"/>
              <a:t>	</a:t>
            </a:r>
            <a:r>
              <a:rPr lang="en-US" altLang="ja-JP" dirty="0" smtClean="0"/>
              <a:t>	</a:t>
            </a:r>
            <a:r>
              <a:rPr lang="ja-JP" altLang="en-US" dirty="0" smtClean="0"/>
              <a:t>インストール</a:t>
            </a:r>
            <a:r>
              <a:rPr lang="ja-JP" altLang="en-US" dirty="0"/>
              <a:t>する方法は機器によって少し異なる</a:t>
            </a:r>
            <a:r>
              <a:rPr lang="ja-JP" altLang="en-US" dirty="0" smtClean="0"/>
              <a:t>が</a:t>
            </a:r>
            <a:endParaRPr lang="en-US" altLang="ja-JP" dirty="0" smtClean="0"/>
          </a:p>
          <a:p>
            <a:pPr lvl="1"/>
            <a:r>
              <a:rPr lang="en-US" altLang="ja-JP" dirty="0"/>
              <a:t>	</a:t>
            </a:r>
            <a:r>
              <a:rPr lang="en-US" altLang="ja-JP" dirty="0" smtClean="0"/>
              <a:t>	</a:t>
            </a:r>
            <a:r>
              <a:rPr lang="ja-JP" altLang="en-US" dirty="0" smtClean="0"/>
              <a:t>概ね</a:t>
            </a:r>
            <a:r>
              <a:rPr lang="ja-JP" altLang="en-US" dirty="0"/>
              <a:t>ガイダンス</a:t>
            </a:r>
            <a:r>
              <a:rPr lang="ja-JP" altLang="en-US" dirty="0" smtClean="0"/>
              <a:t>に従えば</a:t>
            </a:r>
            <a:r>
              <a:rPr lang="ja-JP" altLang="en-US" dirty="0"/>
              <a:t>行える</a:t>
            </a:r>
            <a:r>
              <a:rPr lang="ja-JP" altLang="en-US" dirty="0" smtClean="0"/>
              <a:t>。</a:t>
            </a:r>
            <a:endParaRPr lang="en-US" altLang="ja-JP" dirty="0" smtClean="0"/>
          </a:p>
          <a:p>
            <a:pPr lvl="1"/>
            <a:endParaRPr kumimoji="1" lang="en-US" altLang="ja-JP" dirty="0" smtClean="0"/>
          </a:p>
          <a:p>
            <a:endParaRPr lang="en-US" altLang="ja-JP" dirty="0" smtClean="0"/>
          </a:p>
        </p:txBody>
      </p:sp>
    </p:spTree>
    <p:extLst>
      <p:ext uri="{BB962C8B-B14F-4D97-AF65-F5344CB8AC3E}">
        <p14:creationId xmlns:p14="http://schemas.microsoft.com/office/powerpoint/2010/main" val="3253851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smtClean="0">
                <a:latin typeface="Calibri" charset="0"/>
                <a:ea typeface="ＭＳ Ｐゴシック" charset="0"/>
                <a:cs typeface="ＭＳ Ｐゴシック" charset="0"/>
              </a:rPr>
              <a:t>３　利用手順（</a:t>
            </a:r>
            <a:r>
              <a:rPr lang="en-US" altLang="ja-JP" sz="3600" dirty="0" smtClean="0">
                <a:latin typeface="Calibri" charset="0"/>
                <a:ea typeface="ＭＳ Ｐゴシック" charset="0"/>
                <a:cs typeface="ＭＳ Ｐゴシック" charset="0"/>
              </a:rPr>
              <a:t>Skype</a:t>
            </a:r>
            <a:r>
              <a:rPr lang="ja-JP" altLang="en-US" sz="3600" dirty="0" smtClean="0">
                <a:latin typeface="Calibri" charset="0"/>
                <a:ea typeface="ＭＳ Ｐゴシック" charset="0"/>
                <a:cs typeface="ＭＳ Ｐゴシック" charset="0"/>
              </a:rPr>
              <a:t>）</a:t>
            </a:r>
            <a:endParaRPr lang="ja-JP" altLang="en-US" sz="3600" dirty="0">
              <a:latin typeface="Calibri" charset="0"/>
              <a:ea typeface="ＭＳ Ｐゴシック" charset="0"/>
              <a:cs typeface="ＭＳ Ｐゴシック" charset="0"/>
            </a:endParaRP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テキスト ボックス 12"/>
          <p:cNvSpPr txBox="1"/>
          <p:nvPr/>
        </p:nvSpPr>
        <p:spPr>
          <a:xfrm>
            <a:off x="1115616" y="1412776"/>
            <a:ext cx="7571184" cy="3139321"/>
          </a:xfrm>
          <a:prstGeom prst="rect">
            <a:avLst/>
          </a:prstGeom>
          <a:noFill/>
        </p:spPr>
        <p:txBody>
          <a:bodyPr wrap="square" rtlCol="0">
            <a:spAutoFit/>
          </a:bodyPr>
          <a:lstStyle/>
          <a:p>
            <a:r>
              <a:rPr kumimoji="1" lang="ja-JP" altLang="en-US" dirty="0" smtClean="0"/>
              <a:t>利用準備</a:t>
            </a:r>
            <a:endParaRPr kumimoji="1" lang="en-US" altLang="ja-JP" dirty="0" smtClean="0"/>
          </a:p>
          <a:p>
            <a:endParaRPr kumimoji="1" lang="en-US" altLang="ja-JP" dirty="0" smtClean="0"/>
          </a:p>
          <a:p>
            <a:pPr marL="800100" lvl="1" indent="-342900">
              <a:buFont typeface="+mj-lt"/>
              <a:buAutoNum type="arabicParenR"/>
            </a:pPr>
            <a:r>
              <a:rPr kumimoji="1" lang="ja-JP" altLang="en-US" dirty="0" smtClean="0"/>
              <a:t>ダウンロード、インストール</a:t>
            </a:r>
            <a:endParaRPr kumimoji="1" lang="en-US" altLang="ja-JP" dirty="0" smtClean="0"/>
          </a:p>
          <a:p>
            <a:pPr marL="800100" lvl="1" indent="-342900">
              <a:buFont typeface="+mj-lt"/>
              <a:buAutoNum type="arabicParenR"/>
            </a:pPr>
            <a:r>
              <a:rPr lang="ja-JP" altLang="en-US" dirty="0" smtClean="0"/>
              <a:t>アカウント取得、登録</a:t>
            </a:r>
            <a:endParaRPr lang="en-US" altLang="ja-JP" dirty="0" smtClean="0"/>
          </a:p>
          <a:p>
            <a:pPr lvl="2"/>
            <a:r>
              <a:rPr lang="ja-JP" altLang="en-US" dirty="0"/>
              <a:t>事前に、</a:t>
            </a:r>
            <a:r>
              <a:rPr lang="en-US" altLang="ja-JP" dirty="0"/>
              <a:t>email</a:t>
            </a:r>
            <a:r>
              <a:rPr lang="ja-JP" altLang="en-US" dirty="0"/>
              <a:t>または携帯電話番号を用意しておく。これにより本人確認用にセキュリティコードを受け取るためである。したがって、メールを受け取る</a:t>
            </a:r>
            <a:r>
              <a:rPr lang="en-US" altLang="ja-JP" dirty="0"/>
              <a:t>PC</a:t>
            </a:r>
            <a:r>
              <a:rPr lang="ja-JP" altLang="en-US" dirty="0"/>
              <a:t>か携帯電話がないといけない。</a:t>
            </a:r>
            <a:endParaRPr lang="en-US" altLang="ja-JP" dirty="0" smtClean="0"/>
          </a:p>
          <a:p>
            <a:endParaRPr lang="en-US" altLang="ja-JP" dirty="0" smtClean="0"/>
          </a:p>
          <a:p>
            <a:r>
              <a:rPr lang="en-US" altLang="ja-JP" dirty="0"/>
              <a:t>		</a:t>
            </a:r>
            <a:r>
              <a:rPr lang="en-US" altLang="ja-JP" dirty="0" smtClean="0"/>
              <a:t>①Skype</a:t>
            </a:r>
            <a:r>
              <a:rPr lang="ja-JP" altLang="en-US" dirty="0"/>
              <a:t>を起動（インストールしていない場合はインストールする）</a:t>
            </a:r>
          </a:p>
          <a:p>
            <a:endParaRPr lang="ja-JP" altLang="en-US" dirty="0"/>
          </a:p>
          <a:p>
            <a:r>
              <a:rPr lang="en-US" altLang="ja-JP" dirty="0" smtClean="0"/>
              <a:t>		②</a:t>
            </a:r>
            <a:r>
              <a:rPr lang="ja-JP" altLang="en-US" dirty="0" smtClean="0"/>
              <a:t>ログイン</a:t>
            </a:r>
            <a:r>
              <a:rPr lang="ja-JP" altLang="en-US" dirty="0"/>
              <a:t>（サインイン）画面が表示される。</a:t>
            </a:r>
            <a:endParaRPr lang="en-US" altLang="ja-JP" dirty="0" smtClean="0"/>
          </a:p>
        </p:txBody>
      </p:sp>
      <p:pic>
        <p:nvPicPr>
          <p:cNvPr id="2" name="図 1" descr="201909271046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146805"/>
            <a:ext cx="2153816" cy="1825347"/>
          </a:xfrm>
          <a:prstGeom prst="rect">
            <a:avLst/>
          </a:prstGeom>
        </p:spPr>
      </p:pic>
    </p:spTree>
    <p:extLst>
      <p:ext uri="{BB962C8B-B14F-4D97-AF65-F5344CB8AC3E}">
        <p14:creationId xmlns:p14="http://schemas.microsoft.com/office/powerpoint/2010/main" val="2127333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3" name="図 12" descr="201909271046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12776"/>
            <a:ext cx="3240360" cy="3683447"/>
          </a:xfrm>
          <a:prstGeom prst="rect">
            <a:avLst/>
          </a:prstGeom>
        </p:spPr>
      </p:pic>
      <p:sp>
        <p:nvSpPr>
          <p:cNvPr id="2" name="正方形/長方形 1"/>
          <p:cNvSpPr/>
          <p:nvPr/>
        </p:nvSpPr>
        <p:spPr>
          <a:xfrm>
            <a:off x="4427984" y="1423093"/>
            <a:ext cx="4464496" cy="4062651"/>
          </a:xfrm>
          <a:prstGeom prst="rect">
            <a:avLst/>
          </a:prstGeom>
        </p:spPr>
        <p:txBody>
          <a:bodyPr wrap="square">
            <a:spAutoFit/>
          </a:bodyPr>
          <a:lstStyle/>
          <a:p>
            <a:r>
              <a:rPr lang="en-US" altLang="ja-JP" sz="1400" dirty="0" smtClean="0"/>
              <a:t>③</a:t>
            </a:r>
            <a:r>
              <a:rPr lang="ja-JP" altLang="en-US" sz="1400" dirty="0" smtClean="0"/>
              <a:t>最初</a:t>
            </a:r>
            <a:r>
              <a:rPr lang="ja-JP" altLang="en-US" sz="1400" dirty="0"/>
              <a:t>はサインインするアカウントがないので、</a:t>
            </a:r>
          </a:p>
          <a:p>
            <a:endParaRPr lang="ja-JP" altLang="en-US" sz="1400" dirty="0"/>
          </a:p>
          <a:p>
            <a:r>
              <a:rPr lang="ja-JP" altLang="en-US" sz="1400" dirty="0"/>
              <a:t>「アカウントをお持ちでない場合、作成できます。</a:t>
            </a:r>
            <a:r>
              <a:rPr lang="ja-JP" altLang="en-US" sz="1400" dirty="0" smtClean="0"/>
              <a:t>」</a:t>
            </a:r>
            <a:endParaRPr lang="en-US" altLang="ja-JP" sz="1400" dirty="0" smtClean="0"/>
          </a:p>
          <a:p>
            <a:r>
              <a:rPr lang="ja-JP" altLang="en-US" sz="1400" dirty="0" smtClean="0"/>
              <a:t>の</a:t>
            </a:r>
            <a:r>
              <a:rPr lang="ja-JP" altLang="en-US" sz="1400" dirty="0"/>
              <a:t>”作成”をクリックする。</a:t>
            </a:r>
          </a:p>
          <a:p>
            <a:endParaRPr lang="ja-JP" altLang="en-US" sz="1400" dirty="0"/>
          </a:p>
          <a:p>
            <a:r>
              <a:rPr lang="en-US" altLang="ja-JP" sz="1400" dirty="0" smtClean="0"/>
              <a:t>④email</a:t>
            </a:r>
            <a:r>
              <a:rPr lang="ja-JP" altLang="en-US" sz="1400" dirty="0"/>
              <a:t>または携帯電話番号を使ってアカウントを登録する</a:t>
            </a:r>
          </a:p>
          <a:p>
            <a:endParaRPr lang="ja-JP" altLang="en-US" sz="1400" dirty="0"/>
          </a:p>
          <a:p>
            <a:r>
              <a:rPr lang="ja-JP" altLang="en-US" sz="1400" dirty="0"/>
              <a:t>メールまたは携帯電話の</a:t>
            </a:r>
            <a:r>
              <a:rPr lang="en-US" altLang="ja-JP" sz="1400" dirty="0"/>
              <a:t>SMS</a:t>
            </a:r>
            <a:r>
              <a:rPr lang="ja-JP" altLang="en-US" sz="1400" dirty="0"/>
              <a:t>にセキュリティコードが</a:t>
            </a:r>
            <a:r>
              <a:rPr lang="ja-JP" altLang="en-US" sz="1400" dirty="0" smtClean="0"/>
              <a:t>送られて</a:t>
            </a:r>
            <a:r>
              <a:rPr lang="ja-JP" altLang="en-US" sz="1400" dirty="0"/>
              <a:t>くるので、それを</a:t>
            </a:r>
            <a:r>
              <a:rPr lang="en-US" altLang="ja-JP" sz="1400" dirty="0"/>
              <a:t>PC</a:t>
            </a:r>
            <a:r>
              <a:rPr lang="ja-JP" altLang="en-US" sz="1400" dirty="0"/>
              <a:t>の該当画面に入力する。</a:t>
            </a:r>
          </a:p>
          <a:p>
            <a:endParaRPr lang="ja-JP" altLang="en-US" sz="1400" dirty="0"/>
          </a:p>
          <a:p>
            <a:r>
              <a:rPr lang="en-US" altLang="ja-JP" sz="1400" dirty="0" smtClean="0"/>
              <a:t>⑤</a:t>
            </a:r>
            <a:r>
              <a:rPr lang="ja-JP" altLang="en-US" sz="1400" dirty="0" smtClean="0"/>
              <a:t>氏名</a:t>
            </a:r>
            <a:r>
              <a:rPr lang="ja-JP" altLang="en-US" sz="1400" dirty="0"/>
              <a:t>など必要情報を入力</a:t>
            </a:r>
          </a:p>
          <a:p>
            <a:endParaRPr lang="ja-JP" altLang="en-US" sz="1400" dirty="0"/>
          </a:p>
          <a:p>
            <a:r>
              <a:rPr lang="ja-JP" altLang="en-US" sz="1400" dirty="0"/>
              <a:t> </a:t>
            </a:r>
          </a:p>
          <a:p>
            <a:endParaRPr lang="ja-JP" altLang="en-US" sz="1400" dirty="0"/>
          </a:p>
          <a:p>
            <a:r>
              <a:rPr lang="ja-JP" altLang="en-US" sz="2400" dirty="0"/>
              <a:t>これで、アカウントが作成</a:t>
            </a:r>
            <a:r>
              <a:rPr lang="ja-JP" altLang="en-US" sz="2400" dirty="0" smtClean="0"/>
              <a:t>されました</a:t>
            </a:r>
            <a:r>
              <a:rPr lang="ja-JP" altLang="en-US" sz="2400" dirty="0"/>
              <a:t>。</a:t>
            </a:r>
          </a:p>
        </p:txBody>
      </p:sp>
    </p:spTree>
    <p:extLst>
      <p:ext uri="{BB962C8B-B14F-4D97-AF65-F5344CB8AC3E}">
        <p14:creationId xmlns:p14="http://schemas.microsoft.com/office/powerpoint/2010/main" val="21273334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26595" y="-243408"/>
            <a:ext cx="7571184" cy="5078314"/>
          </a:xfrm>
          <a:prstGeom prst="rect">
            <a:avLst/>
          </a:prstGeom>
          <a:noFill/>
        </p:spPr>
        <p:txBody>
          <a:bodyPr wrap="square" rtlCol="0">
            <a:spAutoFit/>
          </a:bodyPr>
          <a:lstStyle/>
          <a:p>
            <a:r>
              <a:rPr kumimoji="1" lang="ja-JP" altLang="en-US" dirty="0" smtClean="0">
                <a:solidFill>
                  <a:schemeClr val="bg1"/>
                </a:solidFill>
              </a:rPr>
              <a:t>利用準備</a:t>
            </a:r>
            <a:endParaRPr kumimoji="1" lang="en-US" altLang="ja-JP" dirty="0" smtClean="0">
              <a:solidFill>
                <a:schemeClr val="bg1"/>
              </a:solidFill>
            </a:endParaRPr>
          </a:p>
          <a:p>
            <a:endParaRPr kumimoji="1" lang="en-US" altLang="ja-JP" dirty="0" smtClean="0">
              <a:solidFill>
                <a:schemeClr val="bg1"/>
              </a:solidFill>
            </a:endParaRPr>
          </a:p>
          <a:p>
            <a:pPr marL="800100" lvl="1" indent="-342900">
              <a:buFont typeface="+mj-lt"/>
              <a:buAutoNum type="arabicParenR"/>
            </a:pPr>
            <a:r>
              <a:rPr kumimoji="1" lang="ja-JP" altLang="en-US" dirty="0" smtClean="0">
                <a:solidFill>
                  <a:schemeClr val="bg1"/>
                </a:solidFill>
              </a:rPr>
              <a:t>ダウンロード、インストール</a:t>
            </a:r>
            <a:endParaRPr kumimoji="1" lang="en-US" altLang="ja-JP" dirty="0" smtClean="0">
              <a:solidFill>
                <a:schemeClr val="bg1"/>
              </a:solidFill>
            </a:endParaRPr>
          </a:p>
          <a:p>
            <a:pPr marL="800100" lvl="1" indent="-342900">
              <a:buFont typeface="+mj-lt"/>
              <a:buAutoNum type="arabicParenR"/>
            </a:pPr>
            <a:endParaRPr kumimoji="1" lang="en-US" altLang="ja-JP" dirty="0" smtClean="0">
              <a:solidFill>
                <a:schemeClr val="bg1"/>
              </a:solidFill>
            </a:endParaRPr>
          </a:p>
          <a:p>
            <a:pPr marL="800100" lvl="1" indent="-342900">
              <a:buFont typeface="+mj-lt"/>
              <a:buAutoNum type="arabicParenR"/>
            </a:pPr>
            <a:r>
              <a:rPr lang="ja-JP" altLang="en-US" dirty="0" smtClean="0">
                <a:solidFill>
                  <a:schemeClr val="bg1"/>
                </a:solidFill>
              </a:rPr>
              <a:t>アカウント取得、登録</a:t>
            </a:r>
            <a:endParaRPr lang="en-US" altLang="ja-JP" dirty="0" smtClean="0">
              <a:solidFill>
                <a:schemeClr val="bg1"/>
              </a:solidFill>
            </a:endParaRPr>
          </a:p>
          <a:p>
            <a:pPr marL="342900" indent="-342900">
              <a:buFont typeface="+mj-lt"/>
              <a:buAutoNum type="arabicParenR"/>
            </a:pPr>
            <a:endParaRPr lang="en-US" altLang="ja-JP" dirty="0" smtClean="0"/>
          </a:p>
          <a:p>
            <a:r>
              <a:rPr lang="ja-JP" altLang="en-US" dirty="0" smtClean="0"/>
              <a:t>利用</a:t>
            </a:r>
            <a:endParaRPr lang="en-US" altLang="ja-JP" dirty="0" smtClean="0"/>
          </a:p>
          <a:p>
            <a:pPr marL="800100" lvl="1" indent="-342900">
              <a:buFont typeface="+mj-lt"/>
              <a:buAutoNum type="arabicParenR"/>
            </a:pPr>
            <a:r>
              <a:rPr kumimoji="1" lang="ja-JP" altLang="en-US" dirty="0" smtClean="0"/>
              <a:t>ログイン</a:t>
            </a:r>
            <a:endParaRPr kumimoji="1" lang="en-US" altLang="ja-JP" dirty="0" smtClean="0"/>
          </a:p>
          <a:p>
            <a:pPr lvl="2"/>
            <a:r>
              <a:rPr lang="ja-JP" altLang="en-US" dirty="0" smtClean="0"/>
              <a:t>接続先を探すー＞承認を得る</a:t>
            </a:r>
            <a:endParaRPr lang="en-US" altLang="ja-JP" dirty="0" smtClean="0"/>
          </a:p>
          <a:p>
            <a:pPr marL="800100" lvl="1" indent="-342900">
              <a:buFont typeface="+mj-lt"/>
              <a:buAutoNum type="arabicParenR"/>
            </a:pPr>
            <a:endParaRPr lang="en-US" altLang="ja-JP" dirty="0" smtClean="0"/>
          </a:p>
          <a:p>
            <a:pPr marL="1200150" lvl="2" indent="-285750">
              <a:buFont typeface="Arial"/>
              <a:buChar char="•"/>
            </a:pPr>
            <a:r>
              <a:rPr lang="ja-JP" altLang="en-US" dirty="0"/>
              <a:t>接続する相手先を名前</a:t>
            </a:r>
            <a:r>
              <a:rPr lang="ja-JP" altLang="en-US" dirty="0" smtClean="0"/>
              <a:t>、</a:t>
            </a:r>
            <a:endParaRPr lang="en-US" altLang="ja-JP" dirty="0" smtClean="0"/>
          </a:p>
          <a:p>
            <a:pPr lvl="2"/>
            <a:r>
              <a:rPr lang="ja-JP" altLang="en-US" dirty="0" smtClean="0"/>
              <a:t>スカイプ名、メールアドレス、</a:t>
            </a:r>
            <a:endParaRPr lang="en-US" altLang="ja-JP" dirty="0" smtClean="0"/>
          </a:p>
          <a:p>
            <a:pPr lvl="2"/>
            <a:r>
              <a:rPr lang="ja-JP" altLang="en-US" dirty="0" smtClean="0"/>
              <a:t>電話番号</a:t>
            </a:r>
            <a:r>
              <a:rPr lang="ja-JP" altLang="en-US" dirty="0"/>
              <a:t>などで検索し</a:t>
            </a:r>
            <a:r>
              <a:rPr lang="ja-JP" altLang="en-US" dirty="0" smtClean="0"/>
              <a:t>、</a:t>
            </a:r>
            <a:endParaRPr lang="en-US" altLang="ja-JP" dirty="0" smtClean="0"/>
          </a:p>
          <a:p>
            <a:pPr lvl="2"/>
            <a:r>
              <a:rPr lang="ja-JP" altLang="en-US" dirty="0" smtClean="0"/>
              <a:t>連絡</a:t>
            </a:r>
            <a:r>
              <a:rPr lang="ja-JP" altLang="en-US" dirty="0"/>
              <a:t>するボタンで相手側</a:t>
            </a:r>
            <a:r>
              <a:rPr lang="ja-JP" altLang="en-US" dirty="0" smtClean="0"/>
              <a:t>の</a:t>
            </a:r>
            <a:endParaRPr lang="en-US" altLang="ja-JP" dirty="0" smtClean="0"/>
          </a:p>
          <a:p>
            <a:pPr lvl="2"/>
            <a:r>
              <a:rPr lang="ja-JP" altLang="en-US" dirty="0" smtClean="0"/>
              <a:t>承認</a:t>
            </a:r>
            <a:r>
              <a:rPr lang="ja-JP" altLang="en-US" dirty="0"/>
              <a:t>を申請する</a:t>
            </a:r>
            <a:r>
              <a:rPr lang="ja-JP" altLang="en-US" dirty="0" smtClean="0"/>
              <a:t>。</a:t>
            </a:r>
            <a:endParaRPr lang="en-US" altLang="ja-JP" dirty="0" smtClean="0"/>
          </a:p>
          <a:p>
            <a:pPr lvl="2"/>
            <a:endParaRPr lang="en-US" altLang="ja-JP" dirty="0"/>
          </a:p>
          <a:p>
            <a:pPr marL="1200150" lvl="2" indent="-285750">
              <a:buFont typeface="Arial"/>
              <a:buChar char="•"/>
            </a:pPr>
            <a:r>
              <a:rPr lang="ja-JP" altLang="en-US" dirty="0" smtClean="0"/>
              <a:t>相手</a:t>
            </a:r>
            <a:r>
              <a:rPr lang="ja-JP" altLang="en-US" dirty="0"/>
              <a:t>が承認する</a:t>
            </a:r>
            <a:r>
              <a:rPr lang="ja-JP" altLang="en-US" dirty="0" smtClean="0"/>
              <a:t>と</a:t>
            </a:r>
            <a:endParaRPr lang="en-US" altLang="ja-JP" dirty="0" smtClean="0"/>
          </a:p>
          <a:p>
            <a:pPr lvl="2"/>
            <a:r>
              <a:rPr lang="ja-JP" altLang="ja-JP" dirty="0"/>
              <a:t>　</a:t>
            </a:r>
            <a:r>
              <a:rPr lang="ja-JP" altLang="en-US" dirty="0" smtClean="0"/>
              <a:t>　連絡先</a:t>
            </a:r>
            <a:r>
              <a:rPr lang="ja-JP" altLang="en-US" dirty="0"/>
              <a:t>に</a:t>
            </a:r>
            <a:r>
              <a:rPr lang="ja-JP" altLang="en-US" dirty="0" smtClean="0"/>
              <a:t>現れる</a:t>
            </a:r>
            <a:endParaRPr lang="en-US" altLang="ja-JP" dirty="0"/>
          </a:p>
        </p:txBody>
      </p:sp>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2" name="図 1" descr="20190927104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556792"/>
            <a:ext cx="3778862" cy="4410621"/>
          </a:xfrm>
          <a:prstGeom prst="rect">
            <a:avLst/>
          </a:prstGeom>
        </p:spPr>
      </p:pic>
    </p:spTree>
    <p:extLst>
      <p:ext uri="{BB962C8B-B14F-4D97-AF65-F5344CB8AC3E}">
        <p14:creationId xmlns:p14="http://schemas.microsoft.com/office/powerpoint/2010/main" val="2127333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00212" y="-2763688"/>
            <a:ext cx="7571184" cy="8679298"/>
          </a:xfrm>
          <a:prstGeom prst="rect">
            <a:avLst/>
          </a:prstGeom>
          <a:noFill/>
        </p:spPr>
        <p:txBody>
          <a:bodyPr wrap="square" rtlCol="0">
            <a:spAutoFit/>
          </a:bodyPr>
          <a:lstStyle/>
          <a:p>
            <a:r>
              <a:rPr kumimoji="1" lang="ja-JP" altLang="en-US" dirty="0" smtClean="0">
                <a:solidFill>
                  <a:schemeClr val="bg1"/>
                </a:solidFill>
              </a:rPr>
              <a:t>利用準備</a:t>
            </a:r>
            <a:endParaRPr kumimoji="1" lang="en-US" altLang="ja-JP" dirty="0" smtClean="0">
              <a:solidFill>
                <a:schemeClr val="bg1"/>
              </a:solidFill>
            </a:endParaRPr>
          </a:p>
          <a:p>
            <a:endParaRPr kumimoji="1" lang="en-US" altLang="ja-JP" dirty="0" smtClean="0">
              <a:solidFill>
                <a:schemeClr val="bg1"/>
              </a:solidFill>
            </a:endParaRPr>
          </a:p>
          <a:p>
            <a:pPr marL="800100" lvl="1" indent="-342900">
              <a:buFont typeface="+mj-lt"/>
              <a:buAutoNum type="arabicParenR"/>
            </a:pPr>
            <a:r>
              <a:rPr kumimoji="1" lang="ja-JP" altLang="en-US" dirty="0" smtClean="0">
                <a:solidFill>
                  <a:schemeClr val="bg1"/>
                </a:solidFill>
              </a:rPr>
              <a:t>ダウンロード、インストール</a:t>
            </a:r>
            <a:endParaRPr kumimoji="1" lang="en-US" altLang="ja-JP" dirty="0" smtClean="0">
              <a:solidFill>
                <a:schemeClr val="bg1"/>
              </a:solidFill>
            </a:endParaRPr>
          </a:p>
          <a:p>
            <a:pPr marL="800100" lvl="1" indent="-342900">
              <a:buFont typeface="+mj-lt"/>
              <a:buAutoNum type="arabicParenR"/>
            </a:pPr>
            <a:endParaRPr kumimoji="1" lang="en-US" altLang="ja-JP" dirty="0" smtClean="0">
              <a:solidFill>
                <a:schemeClr val="bg1"/>
              </a:solidFill>
            </a:endParaRPr>
          </a:p>
          <a:p>
            <a:pPr marL="800100" lvl="1" indent="-342900">
              <a:buFont typeface="+mj-lt"/>
              <a:buAutoNum type="arabicParenR"/>
            </a:pPr>
            <a:r>
              <a:rPr lang="ja-JP" altLang="en-US" dirty="0" smtClean="0">
                <a:solidFill>
                  <a:schemeClr val="bg1"/>
                </a:solidFill>
              </a:rPr>
              <a:t>アカウント取得、登録</a:t>
            </a:r>
            <a:endParaRPr lang="en-US" altLang="ja-JP" dirty="0" smtClean="0">
              <a:solidFill>
                <a:schemeClr val="bg1"/>
              </a:solidFill>
            </a:endParaRPr>
          </a:p>
          <a:p>
            <a:pPr marL="342900" indent="-342900">
              <a:buFont typeface="+mj-lt"/>
              <a:buAutoNum type="arabicParenR"/>
            </a:pPr>
            <a:endParaRPr lang="en-US" altLang="ja-JP" dirty="0" smtClean="0"/>
          </a:p>
          <a:p>
            <a:r>
              <a:rPr lang="ja-JP" altLang="en-US" dirty="0" smtClean="0">
                <a:solidFill>
                  <a:srgbClr val="FFFFFF"/>
                </a:solidFill>
              </a:rPr>
              <a:t>利用</a:t>
            </a:r>
            <a:endParaRPr lang="en-US" altLang="ja-JP" dirty="0" smtClean="0">
              <a:solidFill>
                <a:srgbClr val="FFFFFF"/>
              </a:solidFill>
            </a:endParaRPr>
          </a:p>
          <a:p>
            <a:pPr marL="800100" lvl="1" indent="-342900">
              <a:buFont typeface="+mj-lt"/>
              <a:buAutoNum type="arabicParenR"/>
            </a:pPr>
            <a:r>
              <a:rPr kumimoji="1" lang="ja-JP" altLang="en-US" dirty="0" smtClean="0">
                <a:solidFill>
                  <a:srgbClr val="FFFFFF"/>
                </a:solidFill>
              </a:rPr>
              <a:t>ログイン</a:t>
            </a:r>
            <a:endParaRPr kumimoji="1" lang="en-US" altLang="ja-JP" dirty="0" smtClean="0">
              <a:solidFill>
                <a:srgbClr val="FFFFFF"/>
              </a:solidFill>
            </a:endParaRPr>
          </a:p>
          <a:p>
            <a:pPr lvl="2"/>
            <a:r>
              <a:rPr lang="ja-JP" altLang="en-US" dirty="0" smtClean="0">
                <a:solidFill>
                  <a:srgbClr val="FFFFFF"/>
                </a:solidFill>
              </a:rPr>
              <a:t>接続先を探すー＞承認を得る</a:t>
            </a:r>
            <a:endParaRPr lang="en-US" altLang="ja-JP" dirty="0" smtClean="0">
              <a:solidFill>
                <a:srgbClr val="FFFFFF"/>
              </a:solidFill>
            </a:endParaRPr>
          </a:p>
          <a:p>
            <a:pPr marL="800100" lvl="1" indent="-342900">
              <a:buFont typeface="+mj-lt"/>
              <a:buAutoNum type="arabicParenR"/>
            </a:pPr>
            <a:endParaRPr lang="en-US" altLang="ja-JP" dirty="0" smtClean="0">
              <a:solidFill>
                <a:srgbClr val="FFFFFF"/>
              </a:solidFill>
            </a:endParaRPr>
          </a:p>
          <a:p>
            <a:pPr marL="1200150" lvl="2" indent="-285750">
              <a:buFont typeface="Arial"/>
              <a:buChar char="•"/>
            </a:pPr>
            <a:r>
              <a:rPr lang="ja-JP" altLang="en-US" dirty="0">
                <a:solidFill>
                  <a:srgbClr val="FFFFFF"/>
                </a:solidFill>
              </a:rPr>
              <a:t>接続する相手先を名前、スカイプ名、メールアドレス、電話番号などで検索し、連絡するボタンで相手側の承認を申請する</a:t>
            </a:r>
            <a:r>
              <a:rPr lang="ja-JP" altLang="en-US" dirty="0" smtClean="0">
                <a:solidFill>
                  <a:srgbClr val="FFFFFF"/>
                </a:solidFill>
              </a:rPr>
              <a:t>。</a:t>
            </a:r>
            <a:endParaRPr lang="en-US" altLang="ja-JP" dirty="0" smtClean="0">
              <a:solidFill>
                <a:srgbClr val="FFFFFF"/>
              </a:solidFill>
            </a:endParaRPr>
          </a:p>
          <a:p>
            <a:pPr lvl="2"/>
            <a:endParaRPr lang="en-US" altLang="ja-JP" dirty="0">
              <a:solidFill>
                <a:srgbClr val="FFFFFF"/>
              </a:solidFill>
            </a:endParaRPr>
          </a:p>
          <a:p>
            <a:pPr marL="1200150" lvl="2" indent="-285750">
              <a:buFont typeface="Arial"/>
              <a:buChar char="•"/>
            </a:pPr>
            <a:r>
              <a:rPr lang="ja-JP" altLang="en-US" dirty="0" smtClean="0">
                <a:solidFill>
                  <a:srgbClr val="FFFFFF"/>
                </a:solidFill>
              </a:rPr>
              <a:t>相手</a:t>
            </a:r>
            <a:r>
              <a:rPr lang="ja-JP" altLang="en-US" dirty="0">
                <a:solidFill>
                  <a:srgbClr val="FFFFFF"/>
                </a:solidFill>
              </a:rPr>
              <a:t>が承認すると連絡先に</a:t>
            </a:r>
            <a:r>
              <a:rPr lang="ja-JP" altLang="en-US" dirty="0" smtClean="0">
                <a:solidFill>
                  <a:srgbClr val="FFFFFF"/>
                </a:solidFill>
              </a:rPr>
              <a:t>現れる</a:t>
            </a:r>
            <a:endParaRPr lang="en-US" altLang="ja-JP" dirty="0">
              <a:solidFill>
                <a:srgbClr val="FFFFFF"/>
              </a:solidFill>
            </a:endParaRPr>
          </a:p>
          <a:p>
            <a:pPr lvl="1"/>
            <a:endParaRPr lang="en-US" altLang="ja-JP" dirty="0" smtClean="0"/>
          </a:p>
          <a:p>
            <a:pPr marL="800100" lvl="1" indent="-342900">
              <a:buFont typeface="+mj-lt"/>
              <a:buAutoNum type="arabicParenR"/>
            </a:pPr>
            <a:r>
              <a:rPr lang="ja-JP" altLang="en-US" dirty="0" smtClean="0"/>
              <a:t>相手を呼び出す</a:t>
            </a:r>
            <a:endParaRPr lang="en-US" altLang="ja-JP" dirty="0"/>
          </a:p>
          <a:p>
            <a:pPr lvl="2"/>
            <a:r>
              <a:rPr lang="ja-JP" altLang="en-US" dirty="0" smtClean="0"/>
              <a:t>（呼び出される）</a:t>
            </a:r>
            <a:endParaRPr lang="en-US" altLang="ja-JP" dirty="0" smtClean="0"/>
          </a:p>
          <a:p>
            <a:pPr marL="1200150" lvl="2" indent="-285750">
              <a:buFont typeface="Arial"/>
              <a:buChar char="•"/>
            </a:pPr>
            <a:r>
              <a:rPr lang="ja-JP" altLang="en-US" dirty="0"/>
              <a:t>右上のビデオマークで接続</a:t>
            </a:r>
            <a:r>
              <a:rPr lang="ja-JP" altLang="en-US" dirty="0" smtClean="0"/>
              <a:t>する</a:t>
            </a:r>
            <a:endParaRPr lang="en-US" altLang="ja-JP" dirty="0" smtClean="0"/>
          </a:p>
          <a:p>
            <a:pPr marL="1200150" lvl="2" indent="-285750">
              <a:buFont typeface="Arial"/>
              <a:buChar char="•"/>
            </a:pPr>
            <a:endParaRPr lang="en-US" altLang="ja-JP" dirty="0"/>
          </a:p>
          <a:p>
            <a:pPr marL="1200150" lvl="2" indent="-285750">
              <a:buFont typeface="Arial"/>
              <a:buChar char="•"/>
            </a:pPr>
            <a:endParaRPr lang="en-US" altLang="ja-JP" dirty="0" smtClean="0"/>
          </a:p>
          <a:p>
            <a:pPr marL="1200150" lvl="2" indent="-285750">
              <a:buFont typeface="Arial"/>
              <a:buChar char="•"/>
            </a:pPr>
            <a:endParaRPr lang="en-US" altLang="ja-JP" dirty="0"/>
          </a:p>
          <a:p>
            <a:pPr marL="1200150" lvl="2" indent="-285750">
              <a:buFont typeface="Arial"/>
              <a:buChar char="•"/>
            </a:pPr>
            <a:endParaRPr lang="en-US" altLang="ja-JP" dirty="0" smtClean="0"/>
          </a:p>
          <a:p>
            <a:pPr marL="1200150" lvl="2" indent="-285750">
              <a:buFont typeface="Arial"/>
              <a:buChar char="•"/>
            </a:pPr>
            <a:endParaRPr lang="en-US" altLang="ja-JP" dirty="0"/>
          </a:p>
          <a:p>
            <a:pPr marL="1200150" lvl="2" indent="-285750">
              <a:buFont typeface="Arial"/>
              <a:buChar char="•"/>
            </a:pPr>
            <a:endParaRPr lang="en-US" altLang="ja-JP" dirty="0" smtClean="0"/>
          </a:p>
          <a:p>
            <a:pPr marL="1200150" lvl="2" indent="-285750">
              <a:buFont typeface="Arial"/>
              <a:buChar char="•"/>
            </a:pPr>
            <a:endParaRPr lang="en-US" altLang="ja-JP" dirty="0"/>
          </a:p>
          <a:p>
            <a:pPr marL="1200150" lvl="2" indent="-285750">
              <a:buFont typeface="Arial"/>
              <a:buChar char="•"/>
            </a:pPr>
            <a:endParaRPr lang="en-US" altLang="ja-JP" dirty="0" smtClean="0"/>
          </a:p>
          <a:p>
            <a:pPr marL="1200150" lvl="2" indent="-285750">
              <a:buFont typeface="Arial"/>
              <a:buChar char="•"/>
            </a:pPr>
            <a:r>
              <a:rPr lang="ja-JP" altLang="en-US" dirty="0"/>
              <a:t>相手が出てくれないと繋がらない</a:t>
            </a:r>
            <a:endParaRPr lang="en-US" altLang="ja-JP" dirty="0" smtClean="0"/>
          </a:p>
          <a:p>
            <a:r>
              <a:rPr lang="ja-JP" altLang="en-US" dirty="0" smtClean="0">
                <a:solidFill>
                  <a:srgbClr val="FFFFFF"/>
                </a:solidFill>
              </a:rPr>
              <a:t>高度な活用</a:t>
            </a:r>
            <a:endParaRPr lang="en-US" altLang="ja-JP" dirty="0" smtClean="0">
              <a:solidFill>
                <a:srgbClr val="FFFFFF"/>
              </a:solidFill>
            </a:endParaRPr>
          </a:p>
          <a:p>
            <a:pPr marL="800100" lvl="1" indent="-342900">
              <a:buFont typeface="+mj-lt"/>
              <a:buAutoNum type="arabicParenR"/>
            </a:pPr>
            <a:r>
              <a:rPr lang="ja-JP" altLang="en-US" dirty="0" smtClean="0">
                <a:solidFill>
                  <a:srgbClr val="FFFFFF"/>
                </a:solidFill>
              </a:rPr>
              <a:t>複数拠点との接続</a:t>
            </a:r>
            <a:endParaRPr lang="en-US" altLang="ja-JP" dirty="0" smtClean="0">
              <a:solidFill>
                <a:srgbClr val="FFFFFF"/>
              </a:solidFill>
            </a:endParaRPr>
          </a:p>
          <a:p>
            <a:pPr marL="800100" lvl="1" indent="-342900">
              <a:buFont typeface="+mj-lt"/>
              <a:buAutoNum type="arabicParenR"/>
            </a:pPr>
            <a:endParaRPr lang="en-US" altLang="ja-JP" dirty="0" smtClean="0">
              <a:solidFill>
                <a:srgbClr val="FFFFFF"/>
              </a:solidFill>
            </a:endParaRPr>
          </a:p>
          <a:p>
            <a:pPr marL="800100" lvl="1" indent="-342900">
              <a:buFont typeface="+mj-lt"/>
              <a:buAutoNum type="arabicParenR"/>
            </a:pPr>
            <a:r>
              <a:rPr lang="ja-JP" altLang="en-US" dirty="0" smtClean="0">
                <a:solidFill>
                  <a:srgbClr val="FFFFFF"/>
                </a:solidFill>
              </a:rPr>
              <a:t>よくあるトラブル</a:t>
            </a:r>
            <a:endParaRPr lang="en-US" altLang="ja-JP" dirty="0" smtClean="0">
              <a:solidFill>
                <a:srgbClr val="FFFFFF"/>
              </a:solidFill>
            </a:endParaRPr>
          </a:p>
        </p:txBody>
      </p:sp>
      <p:sp>
        <p:nvSpPr>
          <p:cNvPr id="71681" name="タイトル 1"/>
          <p:cNvSpPr>
            <a:spLocks noGrp="1"/>
          </p:cNvSpPr>
          <p:nvPr>
            <p:ph type="title"/>
          </p:nvPr>
        </p:nvSpPr>
        <p:spPr>
          <a:xfrm>
            <a:off x="838200" y="534988"/>
            <a:ext cx="7086600" cy="685800"/>
          </a:xfrm>
        </p:spPr>
        <p:txBody>
          <a:bodyPr/>
          <a:lstStyle/>
          <a:p>
            <a:pPr algn="l"/>
            <a:r>
              <a:rPr lang="ja-JP" altLang="en-US" sz="3600" dirty="0">
                <a:latin typeface="Calibri" charset="0"/>
                <a:ea typeface="ＭＳ Ｐゴシック" charset="0"/>
                <a:cs typeface="ＭＳ Ｐゴシック" charset="0"/>
              </a:rPr>
              <a:t>３　利用手順（</a:t>
            </a:r>
            <a:r>
              <a:rPr lang="en-US" altLang="ja-JP" sz="3600" dirty="0">
                <a:latin typeface="Calibri" charset="0"/>
                <a:ea typeface="ＭＳ Ｐゴシック" charset="0"/>
                <a:cs typeface="ＭＳ Ｐゴシック" charset="0"/>
              </a:rPr>
              <a:t>Skype</a:t>
            </a:r>
            <a:r>
              <a:rPr lang="ja-JP" altLang="en-US" sz="3600" dirty="0">
                <a:latin typeface="Calibri" charset="0"/>
                <a:ea typeface="ＭＳ Ｐゴシック" charset="0"/>
                <a:cs typeface="ＭＳ Ｐゴシック" charset="0"/>
              </a:rPr>
              <a:t>）</a:t>
            </a:r>
          </a:p>
        </p:txBody>
      </p:sp>
      <p:sp>
        <p:nvSpPr>
          <p:cNvPr id="7" name="動作設定ボタン: ホーム 6">
            <a:hlinkClick r:id="" action="ppaction://hlinkshowjump?jump=firstslide" highlightClick="1"/>
          </p:cNvPr>
          <p:cNvSpPr/>
          <p:nvPr/>
        </p:nvSpPr>
        <p:spPr>
          <a:xfrm>
            <a:off x="723900" y="5967413"/>
            <a:ext cx="685800" cy="603250"/>
          </a:xfrm>
          <a:prstGeom prst="actionButtonHo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charset="0"/>
              <a:ea typeface="ＭＳ Ｐゴシック" charset="0"/>
              <a:cs typeface="ＭＳ Ｐゴシック" charset="0"/>
            </a:endParaRPr>
          </a:p>
        </p:txBody>
      </p:sp>
      <p:grpSp>
        <p:nvGrpSpPr>
          <p:cNvPr id="71683" name="図形グループ 7"/>
          <p:cNvGrpSpPr>
            <a:grpSpLocks/>
          </p:cNvGrpSpPr>
          <p:nvPr/>
        </p:nvGrpSpPr>
        <p:grpSpPr bwMode="auto">
          <a:xfrm>
            <a:off x="457200" y="115888"/>
            <a:ext cx="8229600" cy="5218112"/>
            <a:chOff x="457200" y="116286"/>
            <a:chExt cx="8229600" cy="5216922"/>
          </a:xfrm>
        </p:grpSpPr>
        <p:cxnSp>
          <p:nvCxnSpPr>
            <p:cNvPr id="9" name="直線コネクタ 8"/>
            <p:cNvCxnSpPr/>
            <p:nvPr/>
          </p:nvCxnSpPr>
          <p:spPr>
            <a:xfrm>
              <a:off x="457200" y="533703"/>
              <a:ext cx="822960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57200" y="1217760"/>
              <a:ext cx="8229600" cy="1587"/>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16200000" flipV="1">
              <a:off x="-1561553" y="2933455"/>
              <a:ext cx="4799505" cy="0"/>
            </a:xfrm>
            <a:prstGeom prst="line">
              <a:avLst/>
            </a:prstGeom>
            <a:ln w="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flipH="1" flipV="1">
              <a:off x="7755064" y="667022"/>
              <a:ext cx="1103060" cy="1588"/>
            </a:xfrm>
            <a:prstGeom prst="line">
              <a:avLst/>
            </a:prstGeom>
            <a:ln w="0" cap="flat" cmpd="sng" algn="ctr">
              <a:solidFill>
                <a:schemeClr val="accent1">
                  <a:alpha val="27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3" name="図 2" descr="201909271048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98" y="2410987"/>
            <a:ext cx="5152982" cy="1680801"/>
          </a:xfrm>
          <a:prstGeom prst="rect">
            <a:avLst/>
          </a:prstGeom>
        </p:spPr>
      </p:pic>
    </p:spTree>
    <p:extLst>
      <p:ext uri="{BB962C8B-B14F-4D97-AF65-F5344CB8AC3E}">
        <p14:creationId xmlns:p14="http://schemas.microsoft.com/office/powerpoint/2010/main" val="2607288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13270</TotalTime>
  <Words>2608</Words>
  <Application>Microsoft Macintosh PowerPoint</Application>
  <PresentationFormat>画面に合わせる (4:3)</PresentationFormat>
  <Paragraphs>441</Paragraphs>
  <Slides>15</Slides>
  <Notes>14</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ODRのIT利用のノウハウ （スカイプの設定を中心に）</vt:lpstr>
      <vt:lpstr>１　ADRでのIT利用</vt:lpstr>
      <vt:lpstr>２　ADRでのTV会議利用</vt:lpstr>
      <vt:lpstr>３　利用手順（Skype）</vt:lpstr>
      <vt:lpstr>３　利用手順（Skype）</vt:lpstr>
      <vt:lpstr>３　利用手順（Skype）</vt:lpstr>
      <vt:lpstr>３　利用手順（Skype）</vt:lpstr>
      <vt:lpstr>３　利用手順（Skype）</vt:lpstr>
      <vt:lpstr>３　利用手順（Skype）</vt:lpstr>
      <vt:lpstr>３　利用手順（Skype）</vt:lpstr>
      <vt:lpstr>３　利用手順（Skype）</vt:lpstr>
      <vt:lpstr>３　利用手順（Skype）</vt:lpstr>
      <vt:lpstr>３　利用手順（Skype）</vt:lpstr>
      <vt:lpstr>３　利用手順（Skype）</vt:lpstr>
      <vt:lpstr>PowerPoint プレゼンテーション</vt:lpstr>
    </vt:vector>
  </TitlesOfParts>
  <Company>ODR Room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万代 栄一郎</dc:creator>
  <cp:lastModifiedBy>万代 栄一郎</cp:lastModifiedBy>
  <cp:revision>367</cp:revision>
  <cp:lastPrinted>2008-09-25T04:56:29Z</cp:lastPrinted>
  <dcterms:created xsi:type="dcterms:W3CDTF">2017-08-02T01:13:03Z</dcterms:created>
  <dcterms:modified xsi:type="dcterms:W3CDTF">2020-04-22T00:47:17Z</dcterms:modified>
</cp:coreProperties>
</file>